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 id="2147483779" r:id="rId2"/>
  </p:sldMasterIdLst>
  <p:notesMasterIdLst>
    <p:notesMasterId r:id="rId57"/>
  </p:notesMasterIdLst>
  <p:sldIdLst>
    <p:sldId id="256" r:id="rId3"/>
    <p:sldId id="351" r:id="rId4"/>
    <p:sldId id="260" r:id="rId5"/>
    <p:sldId id="271" r:id="rId6"/>
    <p:sldId id="319" r:id="rId7"/>
    <p:sldId id="349" r:id="rId8"/>
    <p:sldId id="363" r:id="rId9"/>
    <p:sldId id="364" r:id="rId10"/>
    <p:sldId id="336" r:id="rId11"/>
    <p:sldId id="365" r:id="rId12"/>
    <p:sldId id="326" r:id="rId13"/>
    <p:sldId id="366" r:id="rId14"/>
    <p:sldId id="328" r:id="rId15"/>
    <p:sldId id="329" r:id="rId16"/>
    <p:sldId id="335" r:id="rId17"/>
    <p:sldId id="367" r:id="rId18"/>
    <p:sldId id="338" r:id="rId19"/>
    <p:sldId id="354" r:id="rId20"/>
    <p:sldId id="316" r:id="rId21"/>
    <p:sldId id="277" r:id="rId22"/>
    <p:sldId id="282" r:id="rId23"/>
    <p:sldId id="283" r:id="rId24"/>
    <p:sldId id="284" r:id="rId25"/>
    <p:sldId id="285" r:id="rId26"/>
    <p:sldId id="286" r:id="rId27"/>
    <p:sldId id="288" r:id="rId28"/>
    <p:sldId id="287" r:id="rId29"/>
    <p:sldId id="323" r:id="rId30"/>
    <p:sldId id="290" r:id="rId31"/>
    <p:sldId id="321" r:id="rId32"/>
    <p:sldId id="293" r:id="rId33"/>
    <p:sldId id="294" r:id="rId34"/>
    <p:sldId id="295" r:id="rId35"/>
    <p:sldId id="296" r:id="rId36"/>
    <p:sldId id="297" r:id="rId37"/>
    <p:sldId id="355" r:id="rId38"/>
    <p:sldId id="356" r:id="rId39"/>
    <p:sldId id="268" r:id="rId40"/>
    <p:sldId id="298" r:id="rId41"/>
    <p:sldId id="263" r:id="rId42"/>
    <p:sldId id="299" r:id="rId43"/>
    <p:sldId id="303" r:id="rId44"/>
    <p:sldId id="304" r:id="rId45"/>
    <p:sldId id="305" r:id="rId46"/>
    <p:sldId id="306" r:id="rId47"/>
    <p:sldId id="300" r:id="rId48"/>
    <p:sldId id="357" r:id="rId49"/>
    <p:sldId id="358" r:id="rId50"/>
    <p:sldId id="359" r:id="rId51"/>
    <p:sldId id="360" r:id="rId52"/>
    <p:sldId id="361" r:id="rId53"/>
    <p:sldId id="362" r:id="rId54"/>
    <p:sldId id="281" r:id="rId55"/>
    <p:sldId id="308"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710" autoAdjust="0"/>
  </p:normalViewPr>
  <p:slideViewPr>
    <p:cSldViewPr snapToGrid="0">
      <p:cViewPr varScale="1">
        <p:scale>
          <a:sx n="109" d="100"/>
          <a:sy n="109" d="100"/>
        </p:scale>
        <p:origin x="804" y="10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F61319-F99C-46A4-A7C4-3D65C6B46701}" type="datetimeFigureOut">
              <a:rPr lang="en-HK" smtClean="0"/>
              <a:t>24/3/2021</a:t>
            </a:fld>
            <a:endParaRPr lang="en-HK"/>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H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D8F81-6C39-43A2-B664-77BDD64BB86B}" type="slidenum">
              <a:rPr lang="en-HK" smtClean="0"/>
              <a:t>‹#›</a:t>
            </a:fld>
            <a:endParaRPr lang="en-HK"/>
          </a:p>
        </p:txBody>
      </p:sp>
    </p:spTree>
    <p:extLst>
      <p:ext uri="{BB962C8B-B14F-4D97-AF65-F5344CB8AC3E}">
        <p14:creationId xmlns:p14="http://schemas.microsoft.com/office/powerpoint/2010/main" val="1399716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HK" dirty="0" err="1"/>
              <a:t>jk</a:t>
            </a:r>
            <a:endParaRPr lang="en-HK" dirty="0"/>
          </a:p>
        </p:txBody>
      </p:sp>
      <p:sp>
        <p:nvSpPr>
          <p:cNvPr id="4" name="Slide Number Placeholder 3"/>
          <p:cNvSpPr>
            <a:spLocks noGrp="1"/>
          </p:cNvSpPr>
          <p:nvPr>
            <p:ph type="sldNum" sz="quarter" idx="5"/>
          </p:nvPr>
        </p:nvSpPr>
        <p:spPr/>
        <p:txBody>
          <a:bodyPr/>
          <a:lstStyle/>
          <a:p>
            <a:fld id="{8BBD8F81-6C39-43A2-B664-77BDD64BB86B}" type="slidenum">
              <a:rPr lang="en-HK" smtClean="0"/>
              <a:t>1</a:t>
            </a:fld>
            <a:endParaRPr lang="en-HK"/>
          </a:p>
        </p:txBody>
      </p:sp>
    </p:spTree>
    <p:extLst>
      <p:ext uri="{BB962C8B-B14F-4D97-AF65-F5344CB8AC3E}">
        <p14:creationId xmlns:p14="http://schemas.microsoft.com/office/powerpoint/2010/main" val="2877033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0C0817-A112-4847-8014-A94B7D2A4EA3}" type="datetime1">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237012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3653847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6756022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0077741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1498464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3366901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24055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42161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0C0817-A112-4847-8014-A94B7D2A4EA3}" type="datetime1">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57655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92829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9334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486338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034165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099776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39818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63548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3/24/2021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88407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3/24/2021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452931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3055527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07951326"/>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9693264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7448326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641431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24634397"/>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61003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58267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86510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656579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82816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59851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3/24/2021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90636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3/24/2021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73263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FA2B21-3FCD-4721-B95C-427943F61125}" type="datetime1">
              <a:rPr lang="en-US" smtClean="0"/>
              <a:t>3/24/2021</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06685704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FA2B21-3FCD-4721-B95C-427943F61125}" type="datetime1">
              <a:rPr lang="en-US" smtClean="0"/>
              <a:t>3/24/2021</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350657652"/>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7A98AA-2D80-4471-B6A1-BB7B666E8007}"/>
              </a:ext>
            </a:extLst>
          </p:cNvPr>
          <p:cNvPicPr>
            <a:picLocks noChangeAspect="1"/>
          </p:cNvPicPr>
          <p:nvPr/>
        </p:nvPicPr>
        <p:blipFill rotWithShape="1">
          <a:blip r:embed="rId3"/>
          <a:srcRect l="6129" r="23774" b="9091"/>
          <a:stretch/>
        </p:blipFill>
        <p:spPr>
          <a:xfrm>
            <a:off x="3163295" y="18854"/>
            <a:ext cx="5941610" cy="6858000"/>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17EDAF53-3A21-408B-92F4-A09D2AC77155}"/>
              </a:ext>
            </a:extLst>
          </p:cNvPr>
          <p:cNvSpPr>
            <a:spLocks noGrp="1"/>
          </p:cNvSpPr>
          <p:nvPr>
            <p:ph type="ctrTitle"/>
          </p:nvPr>
        </p:nvSpPr>
        <p:spPr>
          <a:xfrm>
            <a:off x="541555" y="170798"/>
            <a:ext cx="8060889" cy="1648016"/>
          </a:xfrm>
        </p:spPr>
        <p:txBody>
          <a:bodyPr>
            <a:normAutofit/>
          </a:bodyPr>
          <a:lstStyle/>
          <a:p>
            <a:pPr algn="ctr">
              <a:lnSpc>
                <a:spcPct val="90000"/>
              </a:lnSpc>
            </a:pPr>
            <a:r>
              <a:rPr lang="en-US" altLang="zh-TW" sz="3600" b="1" u="sng" dirty="0">
                <a:solidFill>
                  <a:schemeClr val="accent2">
                    <a:lumMod val="75000"/>
                  </a:schemeClr>
                </a:solidFill>
              </a:rPr>
              <a:t>2019</a:t>
            </a:r>
            <a:r>
              <a:rPr lang="zh-TW" altLang="en-US" sz="3600" b="1" u="sng" dirty="0">
                <a:solidFill>
                  <a:schemeClr val="accent2">
                    <a:lumMod val="75000"/>
                  </a:schemeClr>
                </a:solidFill>
              </a:rPr>
              <a:t>冠狀病毒病 </a:t>
            </a:r>
            <a:r>
              <a:rPr lang="en-US" altLang="zh-TW" sz="3600" b="1" u="sng" dirty="0">
                <a:solidFill>
                  <a:schemeClr val="accent2">
                    <a:lumMod val="75000"/>
                  </a:schemeClr>
                </a:solidFill>
              </a:rPr>
              <a:t>(COVID-19)</a:t>
            </a:r>
            <a:br>
              <a:rPr lang="en-US" altLang="zh-TW" sz="3600" b="1" u="sng" dirty="0">
                <a:solidFill>
                  <a:schemeClr val="accent2">
                    <a:lumMod val="75000"/>
                  </a:schemeClr>
                </a:solidFill>
              </a:rPr>
            </a:br>
            <a:r>
              <a:rPr lang="zh-TW" altLang="en-US" sz="3600" b="1" u="sng" dirty="0">
                <a:solidFill>
                  <a:schemeClr val="accent2">
                    <a:lumMod val="75000"/>
                  </a:schemeClr>
                </a:solidFill>
              </a:rPr>
              <a:t>的爆發與</a:t>
            </a:r>
            <a:r>
              <a:rPr lang="en-US" altLang="zh-TW" sz="3600" b="1" u="sng" dirty="0">
                <a:solidFill>
                  <a:schemeClr val="accent2">
                    <a:lumMod val="75000"/>
                  </a:schemeClr>
                </a:solidFill>
              </a:rPr>
              <a:t/>
            </a:r>
            <a:br>
              <a:rPr lang="en-US" altLang="zh-TW" sz="3600" b="1" u="sng" dirty="0">
                <a:solidFill>
                  <a:schemeClr val="accent2">
                    <a:lumMod val="75000"/>
                  </a:schemeClr>
                </a:solidFill>
              </a:rPr>
            </a:br>
            <a:r>
              <a:rPr lang="zh-TW" altLang="en-US" sz="3600" b="1" u="sng" dirty="0">
                <a:solidFill>
                  <a:schemeClr val="accent2">
                    <a:lumMod val="75000"/>
                  </a:schemeClr>
                </a:solidFill>
              </a:rPr>
              <a:t>數據處理、匯報及分析技能的訓練</a:t>
            </a:r>
            <a:endParaRPr lang="en-HK" sz="3600" b="1" u="sng" dirty="0">
              <a:solidFill>
                <a:schemeClr val="accent2">
                  <a:lumMod val="75000"/>
                </a:schemeClr>
              </a:solidFill>
            </a:endParaRPr>
          </a:p>
        </p:txBody>
      </p:sp>
      <p:sp>
        <p:nvSpPr>
          <p:cNvPr id="3" name="Subtitle 2">
            <a:extLst>
              <a:ext uri="{FF2B5EF4-FFF2-40B4-BE49-F238E27FC236}">
                <a16:creationId xmlns:a16="http://schemas.microsoft.com/office/drawing/2014/main" id="{66FEA27D-CE7E-4AB0-A1A6-F9B2F1CC5508}"/>
              </a:ext>
            </a:extLst>
          </p:cNvPr>
          <p:cNvSpPr>
            <a:spLocks noGrp="1"/>
          </p:cNvSpPr>
          <p:nvPr>
            <p:ph type="subTitle" idx="1"/>
          </p:nvPr>
        </p:nvSpPr>
        <p:spPr>
          <a:xfrm>
            <a:off x="702661" y="4270342"/>
            <a:ext cx="3059791" cy="1923068"/>
          </a:xfrm>
        </p:spPr>
        <p:txBody>
          <a:bodyPr>
            <a:normAutofit/>
          </a:bodyPr>
          <a:lstStyle/>
          <a:p>
            <a:pPr algn="ctr"/>
            <a:r>
              <a:rPr lang="en-US" altLang="zh-TW" sz="3000" b="1" dirty="0">
                <a:solidFill>
                  <a:schemeClr val="accent2">
                    <a:lumMod val="75000"/>
                  </a:schemeClr>
                </a:solidFill>
              </a:rPr>
              <a:t>&lt;</a:t>
            </a:r>
            <a:r>
              <a:rPr lang="zh-TW" altLang="en-US" sz="3000" b="1" dirty="0">
                <a:solidFill>
                  <a:schemeClr val="accent2">
                    <a:lumMod val="75000"/>
                  </a:schemeClr>
                </a:solidFill>
              </a:rPr>
              <a:t>高中地理科</a:t>
            </a:r>
            <a:r>
              <a:rPr lang="en-US" altLang="zh-TW" sz="3000" b="1" dirty="0">
                <a:solidFill>
                  <a:schemeClr val="accent2">
                    <a:lumMod val="75000"/>
                  </a:schemeClr>
                </a:solidFill>
              </a:rPr>
              <a:t>&gt;</a:t>
            </a:r>
            <a:endParaRPr lang="en-HK" altLang="zh-TW" sz="3000" b="1" dirty="0">
              <a:solidFill>
                <a:schemeClr val="accent2">
                  <a:lumMod val="75000"/>
                </a:schemeClr>
              </a:solidFill>
            </a:endParaRPr>
          </a:p>
          <a:p>
            <a:pPr algn="ctr"/>
            <a:r>
              <a:rPr lang="en-US" altLang="zh-TW" sz="3000" b="1" dirty="0">
                <a:solidFill>
                  <a:schemeClr val="accent2">
                    <a:lumMod val="75000"/>
                  </a:schemeClr>
                </a:solidFill>
              </a:rPr>
              <a:t>&lt;</a:t>
            </a:r>
            <a:r>
              <a:rPr lang="zh-TW" altLang="en-US" sz="3000" b="1" dirty="0">
                <a:solidFill>
                  <a:schemeClr val="accent2">
                    <a:lumMod val="75000"/>
                  </a:schemeClr>
                </a:solidFill>
              </a:rPr>
              <a:t>教學簡報</a:t>
            </a:r>
            <a:r>
              <a:rPr lang="en-US" altLang="zh-TW" sz="3000" b="1" dirty="0">
                <a:solidFill>
                  <a:schemeClr val="accent2">
                    <a:lumMod val="75000"/>
                  </a:schemeClr>
                </a:solidFill>
              </a:rPr>
              <a:t>&gt;</a:t>
            </a:r>
          </a:p>
          <a:p>
            <a:pPr algn="ctr"/>
            <a:r>
              <a:rPr lang="en-US" altLang="zh-TW" sz="3000" b="1" u="sng" dirty="0">
                <a:solidFill>
                  <a:srgbClr val="00B050"/>
                </a:solidFill>
              </a:rPr>
              <a:t>&lt;</a:t>
            </a:r>
            <a:r>
              <a:rPr lang="zh-TW" altLang="en-US" sz="3000" b="1" u="sng" dirty="0">
                <a:solidFill>
                  <a:srgbClr val="00B050"/>
                </a:solidFill>
              </a:rPr>
              <a:t>教師版</a:t>
            </a:r>
            <a:r>
              <a:rPr lang="en-US" altLang="zh-TW" sz="3000" b="1" u="sng" dirty="0">
                <a:solidFill>
                  <a:srgbClr val="00B050"/>
                </a:solidFill>
              </a:rPr>
              <a:t>&gt;</a:t>
            </a:r>
            <a:endParaRPr lang="en-HK" sz="3000" b="1" u="sng" dirty="0">
              <a:solidFill>
                <a:srgbClr val="00B050"/>
              </a:solidFill>
            </a:endParaRPr>
          </a:p>
        </p:txBody>
      </p:sp>
      <p:pic>
        <p:nvPicPr>
          <p:cNvPr id="7" name="Picture 6">
            <a:extLst>
              <a:ext uri="{FF2B5EF4-FFF2-40B4-BE49-F238E27FC236}">
                <a16:creationId xmlns:a16="http://schemas.microsoft.com/office/drawing/2014/main" id="{53834799-C703-4E24-BB3B-155ACABC9FFE}"/>
              </a:ext>
            </a:extLst>
          </p:cNvPr>
          <p:cNvPicPr>
            <a:picLocks noChangeAspect="1"/>
          </p:cNvPicPr>
          <p:nvPr/>
        </p:nvPicPr>
        <p:blipFill rotWithShape="1">
          <a:blip r:embed="rId4"/>
          <a:srcRect l="23819" t="24475" r="23993" b="13072"/>
          <a:stretch/>
        </p:blipFill>
        <p:spPr>
          <a:xfrm>
            <a:off x="4435926" y="2117216"/>
            <a:ext cx="4587038" cy="293756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57020777-75C2-4D01-82D4-0527B9D59AAC}"/>
              </a:ext>
            </a:extLst>
          </p:cNvPr>
          <p:cNvSpPr txBox="1"/>
          <p:nvPr/>
        </p:nvSpPr>
        <p:spPr>
          <a:xfrm>
            <a:off x="4234991" y="3119683"/>
            <a:ext cx="685800" cy="300082"/>
          </a:xfrm>
          <a:prstGeom prst="rect">
            <a:avLst/>
          </a:prstGeom>
          <a:noFill/>
        </p:spPr>
        <p:txBody>
          <a:bodyPr wrap="square" rtlCol="0">
            <a:spAutoFit/>
          </a:bodyPr>
          <a:lstStyle/>
          <a:p>
            <a:endParaRPr lang="en-HK" sz="1350" dirty="0"/>
          </a:p>
        </p:txBody>
      </p:sp>
      <p:sp>
        <p:nvSpPr>
          <p:cNvPr id="6" name="TextBox 5">
            <a:extLst>
              <a:ext uri="{FF2B5EF4-FFF2-40B4-BE49-F238E27FC236}">
                <a16:creationId xmlns:a16="http://schemas.microsoft.com/office/drawing/2014/main" id="{E25D3521-AE89-4431-80AC-1DD2A607E479}"/>
              </a:ext>
            </a:extLst>
          </p:cNvPr>
          <p:cNvSpPr txBox="1"/>
          <p:nvPr/>
        </p:nvSpPr>
        <p:spPr>
          <a:xfrm>
            <a:off x="4234991" y="3119683"/>
            <a:ext cx="685800" cy="300082"/>
          </a:xfrm>
          <a:prstGeom prst="rect">
            <a:avLst/>
          </a:prstGeom>
          <a:noFill/>
        </p:spPr>
        <p:txBody>
          <a:bodyPr wrap="square" rtlCol="0">
            <a:spAutoFit/>
          </a:bodyPr>
          <a:lstStyle/>
          <a:p>
            <a:endParaRPr lang="en-HK" sz="1350" dirty="0"/>
          </a:p>
        </p:txBody>
      </p:sp>
      <p:pic>
        <p:nvPicPr>
          <p:cNvPr id="10" name="Picture 9" descr="A close up of a device&#10;&#10;Description automatically generated">
            <a:extLst>
              <a:ext uri="{FF2B5EF4-FFF2-40B4-BE49-F238E27FC236}">
                <a16:creationId xmlns:a16="http://schemas.microsoft.com/office/drawing/2014/main" id="{56514829-4B4B-4B48-A05F-1357C3FE8A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123" y="1887352"/>
            <a:ext cx="3162329" cy="2155068"/>
          </a:xfrm>
          <a:prstGeom prst="rect">
            <a:avLst/>
          </a:prstGeom>
        </p:spPr>
      </p:pic>
      <p:sp>
        <p:nvSpPr>
          <p:cNvPr id="11" name="TextBox 10">
            <a:extLst>
              <a:ext uri="{FF2B5EF4-FFF2-40B4-BE49-F238E27FC236}">
                <a16:creationId xmlns:a16="http://schemas.microsoft.com/office/drawing/2014/main" id="{3DCDBAED-CEF4-4098-8849-FA6E7F24F227}"/>
              </a:ext>
            </a:extLst>
          </p:cNvPr>
          <p:cNvSpPr txBox="1"/>
          <p:nvPr/>
        </p:nvSpPr>
        <p:spPr>
          <a:xfrm>
            <a:off x="4826523" y="5642649"/>
            <a:ext cx="3506771" cy="769441"/>
          </a:xfrm>
          <a:prstGeom prst="rect">
            <a:avLst/>
          </a:prstGeom>
          <a:noFill/>
        </p:spPr>
        <p:txBody>
          <a:bodyPr wrap="square" rtlCol="0">
            <a:spAutoFit/>
          </a:bodyPr>
          <a:lstStyle/>
          <a:p>
            <a:pPr algn="ctr"/>
            <a:r>
              <a:rPr lang="zh-TW" altLang="en-US" sz="2200" b="1" dirty="0"/>
              <a:t>教育局 課程發展處</a:t>
            </a:r>
            <a:endParaRPr lang="en-HK" altLang="zh-TW" sz="2200" b="1" dirty="0"/>
          </a:p>
          <a:p>
            <a:pPr algn="ctr"/>
            <a:r>
              <a:rPr lang="zh-TW" altLang="en-US" sz="2200" b="1" dirty="0"/>
              <a:t>個人、社會及人文教育組</a:t>
            </a:r>
            <a:endParaRPr lang="en-HK" sz="2200" b="1" dirty="0"/>
          </a:p>
        </p:txBody>
      </p:sp>
    </p:spTree>
    <p:extLst>
      <p:ext uri="{BB962C8B-B14F-4D97-AF65-F5344CB8AC3E}">
        <p14:creationId xmlns:p14="http://schemas.microsoft.com/office/powerpoint/2010/main" val="23821912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3" name="雲朵形圖說文字 2"/>
          <p:cNvSpPr/>
          <p:nvPr/>
        </p:nvSpPr>
        <p:spPr>
          <a:xfrm>
            <a:off x="87924" y="105508"/>
            <a:ext cx="7236067" cy="958361"/>
          </a:xfrm>
          <a:prstGeom prst="cloudCallout">
            <a:avLst>
              <a:gd name="adj1" fmla="val 26658"/>
              <a:gd name="adj2" fmla="val 29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a:t>
            </a:r>
            <a:r>
              <a:rPr kumimoji="0" lang="en-US" altLang="zh-TW" sz="3000" b="1" i="0" u="sng"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1) </a:t>
            </a:r>
            <a:r>
              <a:rPr kumimoji="0" lang="zh-TW" altLang="en-US" sz="3000" b="1" i="0" u="sng"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武漢的區位及地形地勢</a:t>
            </a:r>
            <a:endParaRPr kumimoji="0" lang="zh-HK" altLang="en-US" sz="3000" b="1" i="0" u="sng"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6" name="圓角矩形圖說文字 5"/>
          <p:cNvSpPr/>
          <p:nvPr/>
        </p:nvSpPr>
        <p:spPr>
          <a:xfrm>
            <a:off x="378070" y="1441939"/>
            <a:ext cx="1907931" cy="1652954"/>
          </a:xfrm>
          <a:prstGeom prst="wedgeRoundRectCallout">
            <a:avLst>
              <a:gd name="adj1" fmla="val 63038"/>
              <a:gd name="adj2" fmla="val 1941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武漢</a:t>
            </a:r>
            <a:endPar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及湖北省</a:t>
            </a:r>
            <a:endPar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區點陣圖</a:t>
            </a:r>
            <a:endParaRPr kumimoji="0" lang="zh-HK" altLang="en-US"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pic>
        <p:nvPicPr>
          <p:cNvPr id="8" name="圖片 7"/>
          <p:cNvPicPr>
            <a:picLocks noChangeAspect="1"/>
          </p:cNvPicPr>
          <p:nvPr/>
        </p:nvPicPr>
        <p:blipFill rotWithShape="1">
          <a:blip r:embed="rId2" cstate="hqprint">
            <a:extLst>
              <a:ext uri="{28A0092B-C50C-407E-A947-70E740481C1C}">
                <a14:useLocalDpi xmlns:a14="http://schemas.microsoft.com/office/drawing/2010/main" val="0"/>
              </a:ext>
            </a:extLst>
          </a:blip>
          <a:srcRect t="13462" b="30513"/>
          <a:stretch/>
        </p:blipFill>
        <p:spPr>
          <a:xfrm>
            <a:off x="2487919" y="1644162"/>
            <a:ext cx="6323869" cy="5011615"/>
          </a:xfrm>
          <a:prstGeom prst="rect">
            <a:avLst/>
          </a:prstGeom>
          <a:ln w="9525" cap="sq">
            <a:solidFill>
              <a:srgbClr val="000000"/>
            </a:solidFill>
            <a:miter lim="800000"/>
          </a:ln>
          <a:effectLst>
            <a:outerShdw blurRad="57150" dist="50800" dir="2700000" algn="tl" rotWithShape="0">
              <a:srgbClr val="000000">
                <a:alpha val="40000"/>
              </a:srgbClr>
            </a:outerShdw>
          </a:effectLst>
        </p:spPr>
      </p:pic>
      <p:sp>
        <p:nvSpPr>
          <p:cNvPr id="9" name="Speech Bubble: Rectangle 2">
            <a:extLst>
              <a:ext uri="{FF2B5EF4-FFF2-40B4-BE49-F238E27FC236}">
                <a16:creationId xmlns:a16="http://schemas.microsoft.com/office/drawing/2014/main" id="{7C8042EF-6BA5-4379-8A22-609F2EB9419F}"/>
              </a:ext>
            </a:extLst>
          </p:cNvPr>
          <p:cNvSpPr/>
          <p:nvPr/>
        </p:nvSpPr>
        <p:spPr>
          <a:xfrm>
            <a:off x="7200901" y="3725718"/>
            <a:ext cx="844316" cy="490194"/>
          </a:xfrm>
          <a:prstGeom prst="wedgeRectCallout">
            <a:avLst>
              <a:gd name="adj1" fmla="val -105150"/>
              <a:gd name="adj2" fmla="val 1196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武漢</a:t>
            </a:r>
            <a:endParaRPr kumimoji="0" lang="en-HK" sz="20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787694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2" name="矩形 1"/>
          <p:cNvSpPr/>
          <p:nvPr/>
        </p:nvSpPr>
        <p:spPr>
          <a:xfrm>
            <a:off x="334109" y="386862"/>
            <a:ext cx="6690946" cy="5262979"/>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HK" altLang="zh-HK" sz="2800" b="1" i="0" u="sng"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武漢</a:t>
            </a:r>
            <a:r>
              <a:rPr kumimoji="0" lang="zh-TW" altLang="en-US" sz="2800" b="1" i="0" u="sng"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的地理區位</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endParaRPr kumimoji="0" lang="en-US"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HK"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武漢市</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，簡稱「</a:t>
            </a:r>
            <a:r>
              <a:rPr kumimoji="0" lang="zh-HK"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漢</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是湖北省的省會，   更是</a:t>
            </a:r>
            <a:r>
              <a:rPr kumimoji="0" lang="zh-HK"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中國</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中部及長江中游地區的超級大城市</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，是中國</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中部的</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政治、經濟、科技</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和</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文化中心</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，更是全國的</a:t>
            </a:r>
            <a:r>
              <a:rPr kumimoji="0" lang="zh-HK"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交通樞紐</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四通八達</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長江</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及其支流漢</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水穿越武漢的</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市區，將武漢一分為三，形成</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武昌</a:t>
            </a:r>
            <a:r>
              <a:rPr kumimoji="0" lang="zh-HK"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、漢口</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及</a:t>
            </a:r>
            <a:r>
              <a:rPr kumimoji="0" lang="zh-HK"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漢陽</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三</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個</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區域</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HK"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武漢三鎮</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的</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基本地理</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格局。</a:t>
            </a: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i="0" u="sng"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中國的三級地形地勢及武漢的一般地勢</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endParaRPr kumimoji="0" lang="en-US" altLang="zh-TW" sz="2800" b="1" i="0" u="sng"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中國的地形地勢</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複雜多樣，由西至東差異甚大</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大致可分為三級階梯：</a:t>
            </a: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20345773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3" name="圓角矩形圖說文字 2"/>
          <p:cNvSpPr/>
          <p:nvPr/>
        </p:nvSpPr>
        <p:spPr>
          <a:xfrm>
            <a:off x="296899" y="334107"/>
            <a:ext cx="8064586" cy="852854"/>
          </a:xfrm>
          <a:prstGeom prst="wedgeRoundRectCallout">
            <a:avLst>
              <a:gd name="adj1" fmla="val 15609"/>
              <a:gd name="adj2" fmla="val 6662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中國的三級地形地勢及主要河流圖</a:t>
            </a:r>
            <a:r>
              <a:rPr kumimoji="0" lang="en-US" altLang="zh-TW"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a:t>
            </a:r>
            <a:r>
              <a:rPr kumimoji="0" lang="zh-TW" altLang="en-US"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及相關資料</a:t>
            </a:r>
            <a:r>
              <a:rPr kumimoji="0" lang="en-US" altLang="zh-TW"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a:t>
            </a:r>
            <a:endParaRPr kumimoji="0" lang="zh-HK" altLang="en-US"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graphicFrame>
        <p:nvGraphicFramePr>
          <p:cNvPr id="4" name="表格 3"/>
          <p:cNvGraphicFramePr>
            <a:graphicFrameLocks noGrp="1"/>
          </p:cNvGraphicFramePr>
          <p:nvPr/>
        </p:nvGraphicFramePr>
        <p:xfrm>
          <a:off x="0" y="1268827"/>
          <a:ext cx="2494337" cy="3566160"/>
        </p:xfrm>
        <a:graphic>
          <a:graphicData uri="http://schemas.openxmlformats.org/drawingml/2006/table">
            <a:tbl>
              <a:tblPr firstRow="1" bandRow="1">
                <a:tableStyleId>{5C22544A-7EE6-4342-B048-85BDC9FD1C3A}</a:tableStyleId>
              </a:tblPr>
              <a:tblGrid>
                <a:gridCol w="481667">
                  <a:extLst>
                    <a:ext uri="{9D8B030D-6E8A-4147-A177-3AD203B41FA5}">
                      <a16:colId xmlns:a16="http://schemas.microsoft.com/office/drawing/2014/main" val="587055473"/>
                    </a:ext>
                  </a:extLst>
                </a:gridCol>
                <a:gridCol w="933895">
                  <a:extLst>
                    <a:ext uri="{9D8B030D-6E8A-4147-A177-3AD203B41FA5}">
                      <a16:colId xmlns:a16="http://schemas.microsoft.com/office/drawing/2014/main" val="1894175473"/>
                    </a:ext>
                  </a:extLst>
                </a:gridCol>
                <a:gridCol w="1078775">
                  <a:extLst>
                    <a:ext uri="{9D8B030D-6E8A-4147-A177-3AD203B41FA5}">
                      <a16:colId xmlns:a16="http://schemas.microsoft.com/office/drawing/2014/main" val="4021606260"/>
                    </a:ext>
                  </a:extLst>
                </a:gridCol>
              </a:tblGrid>
              <a:tr h="370840">
                <a:tc>
                  <a:txBody>
                    <a:bodyPr/>
                    <a:lstStyle/>
                    <a:p>
                      <a:pPr algn="ctr"/>
                      <a:r>
                        <a:rPr lang="zh-TW" altLang="en-US" u="sng" dirty="0"/>
                        <a:t>河流</a:t>
                      </a:r>
                      <a:endParaRPr lang="zh-HK" altLang="en-US" u="sng" dirty="0"/>
                    </a:p>
                  </a:txBody>
                  <a:tcPr/>
                </a:tc>
                <a:tc>
                  <a:txBody>
                    <a:bodyPr/>
                    <a:lstStyle/>
                    <a:p>
                      <a:pPr algn="ctr"/>
                      <a:r>
                        <a:rPr lang="zh-HK" altLang="en-US" u="sng" smtClean="0"/>
                        <a:t>河長</a:t>
                      </a:r>
                      <a:r>
                        <a:rPr lang="zh-HK" altLang="en-US" smtClean="0"/>
                        <a:t> </a:t>
                      </a:r>
                      <a:r>
                        <a:rPr lang="en-US" altLang="zh-TW" smtClean="0"/>
                        <a:t>(</a:t>
                      </a:r>
                      <a:r>
                        <a:rPr lang="zh-TW" altLang="en-US" smtClean="0"/>
                        <a:t>資料來源：</a:t>
                      </a:r>
                      <a:r>
                        <a:rPr lang="en-US" altLang="zh-TW" smtClean="0"/>
                        <a:t>《</a:t>
                      </a:r>
                      <a:r>
                        <a:rPr lang="zh-TW" altLang="en-US" smtClean="0"/>
                        <a:t>中國統計年鑒</a:t>
                      </a:r>
                      <a:r>
                        <a:rPr lang="en-US" altLang="zh-TW" smtClean="0"/>
                        <a:t>2019</a:t>
                      </a:r>
                      <a:r>
                        <a:rPr lang="en-US" altLang="zh-TW" dirty="0"/>
                        <a:t>》)</a:t>
                      </a:r>
                      <a:endParaRPr lang="en-US" altLang="zh-HK" dirty="0"/>
                    </a:p>
                  </a:txBody>
                  <a:tcPr/>
                </a:tc>
                <a:tc>
                  <a:txBody>
                    <a:bodyPr/>
                    <a:lstStyle/>
                    <a:p>
                      <a:pPr algn="ctr"/>
                      <a:r>
                        <a:rPr lang="zh-HK" altLang="en-US" u="sng" smtClean="0"/>
                        <a:t>年徑流量 </a:t>
                      </a:r>
                      <a:r>
                        <a:rPr lang="en-US" altLang="zh-TW" smtClean="0"/>
                        <a:t>(</a:t>
                      </a:r>
                      <a:r>
                        <a:rPr lang="zh-TW" altLang="en-US" smtClean="0"/>
                        <a:t>資料來源：</a:t>
                      </a:r>
                      <a:r>
                        <a:rPr lang="en-US" altLang="zh-TW" smtClean="0"/>
                        <a:t>《</a:t>
                      </a:r>
                      <a:r>
                        <a:rPr lang="zh-TW" altLang="en-US" smtClean="0"/>
                        <a:t>中國統計年鑒</a:t>
                      </a:r>
                      <a:r>
                        <a:rPr lang="en-US" altLang="zh-TW" smtClean="0"/>
                        <a:t>2019</a:t>
                      </a:r>
                      <a:r>
                        <a:rPr lang="en-US" altLang="zh-TW" dirty="0"/>
                        <a:t>》)</a:t>
                      </a:r>
                      <a:endParaRPr lang="zh-HK" altLang="en-US" dirty="0"/>
                    </a:p>
                  </a:txBody>
                  <a:tcPr/>
                </a:tc>
                <a:extLst>
                  <a:ext uri="{0D108BD9-81ED-4DB2-BD59-A6C34878D82A}">
                    <a16:rowId xmlns:a16="http://schemas.microsoft.com/office/drawing/2014/main" val="3364974688"/>
                  </a:ext>
                </a:extLst>
              </a:tr>
              <a:tr h="370840">
                <a:tc>
                  <a:txBody>
                    <a:bodyPr/>
                    <a:lstStyle/>
                    <a:p>
                      <a:r>
                        <a:rPr lang="zh-HK" altLang="en-US" smtClean="0"/>
                        <a:t>黃河</a:t>
                      </a:r>
                      <a:endParaRPr lang="zh-HK" altLang="en-US" dirty="0"/>
                    </a:p>
                  </a:txBody>
                  <a:tcPr/>
                </a:tc>
                <a:tc>
                  <a:txBody>
                    <a:bodyPr/>
                    <a:lstStyle/>
                    <a:p>
                      <a:r>
                        <a:rPr lang="en-US" altLang="zh-HK" dirty="0"/>
                        <a:t>5,464</a:t>
                      </a:r>
                      <a:r>
                        <a:rPr lang="zh-HK" altLang="en-US" dirty="0"/>
                        <a:t>公里</a:t>
                      </a:r>
                    </a:p>
                  </a:txBody>
                  <a:tcPr/>
                </a:tc>
                <a:tc>
                  <a:txBody>
                    <a:bodyPr/>
                    <a:lstStyle/>
                    <a:p>
                      <a:r>
                        <a:rPr lang="en-US" altLang="zh-HK" smtClean="0"/>
                        <a:t>592</a:t>
                      </a:r>
                      <a:r>
                        <a:rPr lang="zh-HK" altLang="en-US" smtClean="0"/>
                        <a:t>億立方米</a:t>
                      </a:r>
                      <a:endParaRPr lang="zh-HK" altLang="en-US" dirty="0"/>
                    </a:p>
                  </a:txBody>
                  <a:tcPr/>
                </a:tc>
                <a:extLst>
                  <a:ext uri="{0D108BD9-81ED-4DB2-BD59-A6C34878D82A}">
                    <a16:rowId xmlns:a16="http://schemas.microsoft.com/office/drawing/2014/main" val="1484070846"/>
                  </a:ext>
                </a:extLst>
              </a:tr>
              <a:tr h="370840">
                <a:tc>
                  <a:txBody>
                    <a:bodyPr/>
                    <a:lstStyle/>
                    <a:p>
                      <a:r>
                        <a:rPr lang="zh-HK" altLang="en-US" smtClean="0"/>
                        <a:t>長江</a:t>
                      </a:r>
                      <a:endParaRPr lang="zh-HK" altLang="en-US" dirty="0"/>
                    </a:p>
                  </a:txBody>
                  <a:tcPr/>
                </a:tc>
                <a:tc>
                  <a:txBody>
                    <a:bodyPr/>
                    <a:lstStyle/>
                    <a:p>
                      <a:r>
                        <a:rPr lang="en-US" altLang="zh-HK" dirty="0"/>
                        <a:t>6,300</a:t>
                      </a:r>
                      <a:r>
                        <a:rPr lang="zh-HK" altLang="en-US" dirty="0"/>
                        <a:t>公里</a:t>
                      </a:r>
                    </a:p>
                  </a:txBody>
                  <a:tcPr/>
                </a:tc>
                <a:tc>
                  <a:txBody>
                    <a:bodyPr/>
                    <a:lstStyle/>
                    <a:p>
                      <a:r>
                        <a:rPr lang="en-US" altLang="zh-HK" dirty="0" smtClean="0"/>
                        <a:t>9,857</a:t>
                      </a:r>
                      <a:r>
                        <a:rPr lang="zh-HK" altLang="en-US" dirty="0" smtClean="0"/>
                        <a:t>億立方米</a:t>
                      </a:r>
                      <a:endParaRPr lang="zh-HK" altLang="en-US" dirty="0"/>
                    </a:p>
                  </a:txBody>
                  <a:tcPr/>
                </a:tc>
                <a:extLst>
                  <a:ext uri="{0D108BD9-81ED-4DB2-BD59-A6C34878D82A}">
                    <a16:rowId xmlns:a16="http://schemas.microsoft.com/office/drawing/2014/main" val="6163993"/>
                  </a:ext>
                </a:extLst>
              </a:tr>
            </a:tbl>
          </a:graphicData>
        </a:graphic>
      </p:graphicFrame>
      <p:grpSp>
        <p:nvGrpSpPr>
          <p:cNvPr id="14" name="群組 13"/>
          <p:cNvGrpSpPr/>
          <p:nvPr/>
        </p:nvGrpSpPr>
        <p:grpSpPr>
          <a:xfrm>
            <a:off x="2521608" y="1528802"/>
            <a:ext cx="6462051" cy="5144560"/>
            <a:chOff x="2521608" y="1528802"/>
            <a:chExt cx="6462051" cy="5144560"/>
          </a:xfrm>
        </p:grpSpPr>
        <p:pic>
          <p:nvPicPr>
            <p:cNvPr id="15" name="圖片 14"/>
            <p:cNvPicPr>
              <a:picLocks noChangeAspect="1"/>
            </p:cNvPicPr>
            <p:nvPr/>
          </p:nvPicPr>
          <p:blipFill rotWithShape="1">
            <a:blip r:embed="rId2" cstate="hqprint">
              <a:extLst>
                <a:ext uri="{28A0092B-C50C-407E-A947-70E740481C1C}">
                  <a14:useLocalDpi xmlns:a14="http://schemas.microsoft.com/office/drawing/2010/main" val="0"/>
                </a:ext>
              </a:extLst>
            </a:blip>
            <a:srcRect l="-363" t="12692" r="363" b="31026"/>
            <a:stretch/>
          </p:blipFill>
          <p:spPr>
            <a:xfrm>
              <a:off x="2521608" y="1528802"/>
              <a:ext cx="6462051" cy="5144560"/>
            </a:xfrm>
            <a:prstGeom prst="rect">
              <a:avLst/>
            </a:prstGeom>
          </p:spPr>
        </p:pic>
        <p:sp>
          <p:nvSpPr>
            <p:cNvPr id="16" name="文字方塊 15"/>
            <p:cNvSpPr txBox="1"/>
            <p:nvPr/>
          </p:nvSpPr>
          <p:spPr>
            <a:xfrm>
              <a:off x="2896957" y="5026971"/>
              <a:ext cx="88195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sng"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圖例</a:t>
              </a:r>
              <a:endParaRPr kumimoji="0" lang="zh-HK" altLang="en-US" sz="1800" b="1" i="0" u="sng"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17" name="TextBox 3">
              <a:extLst>
                <a:ext uri="{FF2B5EF4-FFF2-40B4-BE49-F238E27FC236}">
                  <a16:creationId xmlns:a16="http://schemas.microsoft.com/office/drawing/2014/main" id="{3E2BC3E1-C07E-4D25-B8B8-CF2A4F29F41A}"/>
                </a:ext>
              </a:extLst>
            </p:cNvPr>
            <p:cNvSpPr txBox="1"/>
            <p:nvPr/>
          </p:nvSpPr>
          <p:spPr>
            <a:xfrm>
              <a:off x="3261946" y="5409633"/>
              <a:ext cx="148726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第一級階梯</a:t>
              </a:r>
              <a:endParaRPr kumimoji="0" lang="en-HK"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18" name="TextBox 4">
              <a:extLst>
                <a:ext uri="{FF2B5EF4-FFF2-40B4-BE49-F238E27FC236}">
                  <a16:creationId xmlns:a16="http://schemas.microsoft.com/office/drawing/2014/main" id="{15B8C3A3-6EE0-4458-8254-7A05627C4ED0}"/>
                </a:ext>
              </a:extLst>
            </p:cNvPr>
            <p:cNvSpPr txBox="1"/>
            <p:nvPr/>
          </p:nvSpPr>
          <p:spPr>
            <a:xfrm>
              <a:off x="3288323" y="5730050"/>
              <a:ext cx="14345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第二級階梯</a:t>
              </a:r>
              <a:endParaRPr kumimoji="0" lang="en-HK"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19" name="TextBox 5">
              <a:extLst>
                <a:ext uri="{FF2B5EF4-FFF2-40B4-BE49-F238E27FC236}">
                  <a16:creationId xmlns:a16="http://schemas.microsoft.com/office/drawing/2014/main" id="{301889A8-195F-4E28-9BDA-EA1BDBC06842}"/>
                </a:ext>
              </a:extLst>
            </p:cNvPr>
            <p:cNvSpPr txBox="1"/>
            <p:nvPr/>
          </p:nvSpPr>
          <p:spPr>
            <a:xfrm>
              <a:off x="3299047" y="6081713"/>
              <a:ext cx="138039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第三級階梯</a:t>
              </a:r>
              <a:endParaRPr kumimoji="0" lang="en-HK"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20" name="Speech Bubble: Rectangle 2">
              <a:extLst>
                <a:ext uri="{FF2B5EF4-FFF2-40B4-BE49-F238E27FC236}">
                  <a16:creationId xmlns:a16="http://schemas.microsoft.com/office/drawing/2014/main" id="{7C8042EF-6BA5-4379-8A22-609F2EB9419F}"/>
                </a:ext>
              </a:extLst>
            </p:cNvPr>
            <p:cNvSpPr/>
            <p:nvPr/>
          </p:nvSpPr>
          <p:spPr>
            <a:xfrm>
              <a:off x="6663921" y="5026971"/>
              <a:ext cx="844316" cy="490194"/>
            </a:xfrm>
            <a:prstGeom prst="wedgeRectCallout">
              <a:avLst>
                <a:gd name="adj1" fmla="val -42668"/>
                <a:gd name="adj2" fmla="val -11168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武漢</a:t>
              </a:r>
              <a:endParaRPr kumimoji="0" lang="en-HK" sz="20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1" name="文字方塊 20"/>
            <p:cNvSpPr txBox="1"/>
            <p:nvPr/>
          </p:nvSpPr>
          <p:spPr>
            <a:xfrm>
              <a:off x="5609493" y="4572000"/>
              <a:ext cx="677008" cy="369332"/>
            </a:xfrm>
            <a:prstGeom prst="rect">
              <a:avLst/>
            </a:prstGeom>
            <a:noFill/>
          </p:spPr>
          <p:txBody>
            <a:bodyPr wrap="square" rtlCol="0">
              <a:spAutoFit/>
            </a:bodyPr>
            <a:lstStyle/>
            <a:p>
              <a:r>
                <a:rPr lang="zh-TW" altLang="en-US" b="1" dirty="0" smtClean="0"/>
                <a:t>長江</a:t>
              </a:r>
              <a:endParaRPr lang="en-US" b="1" dirty="0"/>
            </a:p>
          </p:txBody>
        </p:sp>
        <p:sp>
          <p:nvSpPr>
            <p:cNvPr id="22" name="文字方塊 21"/>
            <p:cNvSpPr txBox="1"/>
            <p:nvPr/>
          </p:nvSpPr>
          <p:spPr>
            <a:xfrm>
              <a:off x="5559203" y="3525716"/>
              <a:ext cx="677008" cy="369332"/>
            </a:xfrm>
            <a:prstGeom prst="rect">
              <a:avLst/>
            </a:prstGeom>
            <a:noFill/>
          </p:spPr>
          <p:txBody>
            <a:bodyPr wrap="square" rtlCol="0">
              <a:spAutoFit/>
            </a:bodyPr>
            <a:lstStyle/>
            <a:p>
              <a:r>
                <a:rPr lang="zh-TW" altLang="en-US" b="1" dirty="0" smtClean="0"/>
                <a:t>黃河</a:t>
              </a:r>
              <a:endParaRPr lang="en-US" b="1" dirty="0"/>
            </a:p>
          </p:txBody>
        </p:sp>
      </p:grpSp>
    </p:spTree>
    <p:extLst>
      <p:ext uri="{BB962C8B-B14F-4D97-AF65-F5344CB8AC3E}">
        <p14:creationId xmlns:p14="http://schemas.microsoft.com/office/powerpoint/2010/main" val="18633471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245899478"/>
              </p:ext>
            </p:extLst>
          </p:nvPr>
        </p:nvGraphicFramePr>
        <p:xfrm>
          <a:off x="407376" y="1185985"/>
          <a:ext cx="6995747" cy="5547360"/>
        </p:xfrm>
        <a:graphic>
          <a:graphicData uri="http://schemas.openxmlformats.org/drawingml/2006/table">
            <a:tbl>
              <a:tblPr firstRow="1" bandRow="1">
                <a:tableStyleId>{5C22544A-7EE6-4342-B048-85BDC9FD1C3A}</a:tableStyleId>
              </a:tblPr>
              <a:tblGrid>
                <a:gridCol w="1746739">
                  <a:extLst>
                    <a:ext uri="{9D8B030D-6E8A-4147-A177-3AD203B41FA5}">
                      <a16:colId xmlns:a16="http://schemas.microsoft.com/office/drawing/2014/main" val="3469036102"/>
                    </a:ext>
                  </a:extLst>
                </a:gridCol>
                <a:gridCol w="5249008">
                  <a:extLst>
                    <a:ext uri="{9D8B030D-6E8A-4147-A177-3AD203B41FA5}">
                      <a16:colId xmlns:a16="http://schemas.microsoft.com/office/drawing/2014/main" val="238782169"/>
                    </a:ext>
                  </a:extLst>
                </a:gridCol>
              </a:tblGrid>
              <a:tr h="370840">
                <a:tc>
                  <a:txBody>
                    <a:bodyPr/>
                    <a:lstStyle/>
                    <a:p>
                      <a:pPr algn="ctr"/>
                      <a:r>
                        <a:rPr lang="zh-TW" altLang="en-US" sz="2000" b="1" dirty="0"/>
                        <a:t>中國的</a:t>
                      </a:r>
                      <a:endParaRPr lang="en-US" altLang="zh-TW" sz="2000" b="1" dirty="0"/>
                    </a:p>
                    <a:p>
                      <a:pPr algn="ctr"/>
                      <a:r>
                        <a:rPr lang="zh-TW" altLang="en-US" sz="2000" b="1" dirty="0"/>
                        <a:t>三級階梯地勢</a:t>
                      </a:r>
                      <a:endParaRPr lang="zh-HK" altLang="en-US" sz="2000" b="1" dirty="0"/>
                    </a:p>
                  </a:txBody>
                  <a:tcPr/>
                </a:tc>
                <a:tc>
                  <a:txBody>
                    <a:bodyPr/>
                    <a:lstStyle/>
                    <a:p>
                      <a:pPr algn="ctr"/>
                      <a:r>
                        <a:rPr lang="zh-TW" altLang="en-US" sz="2000" dirty="0"/>
                        <a:t>特徵及例子</a:t>
                      </a:r>
                      <a:endParaRPr lang="zh-HK" altLang="en-US" sz="2000" dirty="0"/>
                    </a:p>
                  </a:txBody>
                  <a:tcPr/>
                </a:tc>
                <a:extLst>
                  <a:ext uri="{0D108BD9-81ED-4DB2-BD59-A6C34878D82A}">
                    <a16:rowId xmlns:a16="http://schemas.microsoft.com/office/drawing/2014/main" val="1667208684"/>
                  </a:ext>
                </a:extLst>
              </a:tr>
              <a:tr h="370840">
                <a:tc>
                  <a:txBody>
                    <a:bodyPr/>
                    <a:lstStyle/>
                    <a:p>
                      <a:pPr algn="ctr"/>
                      <a:r>
                        <a:rPr lang="zh-TW" altLang="en-US" sz="2000" b="1" dirty="0"/>
                        <a:t>第一級</a:t>
                      </a:r>
                      <a:endParaRPr lang="zh-HK" altLang="en-US" sz="2000" b="1" dirty="0"/>
                    </a:p>
                  </a:txBody>
                  <a:tcPr/>
                </a:tc>
                <a:tc>
                  <a:txBody>
                    <a:bodyPr/>
                    <a:lstStyle/>
                    <a:p>
                      <a:pPr marL="285750" indent="-285750">
                        <a:buFont typeface="Arial" panose="020B0604020202020204" pitchFamily="34" charset="0"/>
                        <a:buChar char="•"/>
                      </a:pPr>
                      <a:r>
                        <a:rPr lang="zh-TW" altLang="en-US" sz="2000" dirty="0"/>
                        <a:t>第一級階梯包括中國西南部</a:t>
                      </a:r>
                      <a:r>
                        <a:rPr lang="zh-TW" altLang="en-US" sz="2000" b="1" dirty="0"/>
                        <a:t>海拔平均</a:t>
                      </a:r>
                      <a:r>
                        <a:rPr lang="en-US" altLang="zh-TW" sz="2000" b="1" dirty="0"/>
                        <a:t>4,000</a:t>
                      </a:r>
                      <a:r>
                        <a:rPr lang="zh-TW" altLang="en-US" sz="2000" b="1" dirty="0"/>
                        <a:t>米以上</a:t>
                      </a:r>
                      <a:r>
                        <a:rPr lang="zh-TW" altLang="en-US" sz="2000" dirty="0"/>
                        <a:t>的青藏高原等高山</a:t>
                      </a:r>
                      <a:endParaRPr lang="zh-HK" altLang="en-US" sz="2000" dirty="0"/>
                    </a:p>
                  </a:txBody>
                  <a:tcPr/>
                </a:tc>
                <a:extLst>
                  <a:ext uri="{0D108BD9-81ED-4DB2-BD59-A6C34878D82A}">
                    <a16:rowId xmlns:a16="http://schemas.microsoft.com/office/drawing/2014/main" val="1734183231"/>
                  </a:ext>
                </a:extLst>
              </a:tr>
              <a:tr h="370840">
                <a:tc>
                  <a:txBody>
                    <a:bodyPr/>
                    <a:lstStyle/>
                    <a:p>
                      <a:pPr algn="ctr"/>
                      <a:r>
                        <a:rPr lang="zh-TW" altLang="en-US" sz="2000" b="1" dirty="0"/>
                        <a:t>第二級</a:t>
                      </a:r>
                      <a:endParaRPr lang="zh-HK" altLang="en-US" sz="2000" b="1" dirty="0"/>
                    </a:p>
                  </a:txBody>
                  <a:tcPr/>
                </a:tc>
                <a:tc>
                  <a:txBody>
                    <a:bodyPr/>
                    <a:lstStyle/>
                    <a:p>
                      <a:pPr marL="285750" indent="-285750">
                        <a:buFont typeface="Arial" panose="020B0604020202020204" pitchFamily="34" charset="0"/>
                        <a:buChar char="•"/>
                      </a:pPr>
                      <a:r>
                        <a:rPr kumimoji="0" lang="zh-TW" altLang="en-US" sz="2000" b="0" i="0" u="none" strike="noStrike" kern="1200" cap="none" spc="0" normalizeH="0" baseline="0" noProof="0" dirty="0">
                          <a:ln>
                            <a:noFill/>
                          </a:ln>
                          <a:solidFill>
                            <a:prstClr val="black"/>
                          </a:solidFill>
                          <a:effectLst/>
                          <a:uLnTx/>
                          <a:uFillTx/>
                          <a:latin typeface="+mn-lt"/>
                          <a:ea typeface="+mn-ea"/>
                          <a:cs typeface="+mn-cs"/>
                        </a:rPr>
                        <a:t>第二級階梯的高度</a:t>
                      </a:r>
                      <a:r>
                        <a:rPr kumimoji="0" lang="zh-TW" altLang="en-US" sz="2000" b="1" i="0" u="none" strike="noStrike" kern="1200" cap="none" spc="0" normalizeH="0" baseline="0" noProof="0" dirty="0">
                          <a:ln>
                            <a:noFill/>
                          </a:ln>
                          <a:solidFill>
                            <a:prstClr val="black"/>
                          </a:solidFill>
                          <a:effectLst/>
                          <a:uLnTx/>
                          <a:uFillTx/>
                          <a:latin typeface="+mn-lt"/>
                          <a:ea typeface="+mn-ea"/>
                          <a:cs typeface="+mn-cs"/>
                        </a:rPr>
                        <a:t>約海拔</a:t>
                      </a:r>
                      <a:r>
                        <a:rPr kumimoji="0" lang="en-US" altLang="zh-TW" sz="2000" b="1" i="0" u="none" strike="noStrike" kern="1200" cap="none" spc="0" normalizeH="0" baseline="0" noProof="0" dirty="0">
                          <a:ln>
                            <a:noFill/>
                          </a:ln>
                          <a:solidFill>
                            <a:prstClr val="black"/>
                          </a:solidFill>
                          <a:effectLst/>
                          <a:uLnTx/>
                          <a:uFillTx/>
                          <a:latin typeface="+mn-lt"/>
                          <a:ea typeface="+mn-ea"/>
                          <a:cs typeface="+mn-cs"/>
                        </a:rPr>
                        <a:t>1,000-2,000</a:t>
                      </a:r>
                      <a:r>
                        <a:rPr kumimoji="0" lang="zh-TW" altLang="en-US" sz="2000" b="1" i="0" u="none" strike="noStrike" kern="1200" cap="none" spc="0" normalizeH="0" baseline="0" noProof="0" dirty="0">
                          <a:ln>
                            <a:noFill/>
                          </a:ln>
                          <a:solidFill>
                            <a:prstClr val="black"/>
                          </a:solidFill>
                          <a:effectLst/>
                          <a:uLnTx/>
                          <a:uFillTx/>
                          <a:latin typeface="+mn-lt"/>
                          <a:ea typeface="+mn-ea"/>
                          <a:cs typeface="+mn-cs"/>
                        </a:rPr>
                        <a:t>米</a:t>
                      </a:r>
                      <a:r>
                        <a:rPr kumimoji="0" lang="zh-TW" altLang="en-US" sz="2000" b="0" i="0" u="none" strike="noStrike" kern="1200" cap="none" spc="0" normalizeH="0" baseline="0" noProof="0" dirty="0">
                          <a:ln>
                            <a:noFill/>
                          </a:ln>
                          <a:solidFill>
                            <a:prstClr val="black"/>
                          </a:solidFill>
                          <a:effectLst/>
                          <a:uLnTx/>
                          <a:uFillTx/>
                          <a:latin typeface="+mn-lt"/>
                          <a:ea typeface="+mn-ea"/>
                          <a:cs typeface="+mn-cs"/>
                        </a:rPr>
                        <a:t>，部分地區可在</a:t>
                      </a:r>
                      <a:r>
                        <a:rPr kumimoji="0" lang="en-US" altLang="zh-TW" sz="2000" b="0" i="0" u="none" strike="noStrike" kern="1200" cap="none" spc="0" normalizeH="0" baseline="0" noProof="0" dirty="0">
                          <a:ln>
                            <a:noFill/>
                          </a:ln>
                          <a:solidFill>
                            <a:prstClr val="black"/>
                          </a:solidFill>
                          <a:effectLst/>
                          <a:uLnTx/>
                          <a:uFillTx/>
                          <a:latin typeface="+mn-lt"/>
                          <a:ea typeface="+mn-ea"/>
                          <a:cs typeface="+mn-cs"/>
                        </a:rPr>
                        <a:t>500</a:t>
                      </a:r>
                      <a:r>
                        <a:rPr kumimoji="0" lang="zh-TW" altLang="en-US" sz="2000" b="0" i="0" u="none" strike="noStrike" kern="1200" cap="none" spc="0" normalizeH="0" baseline="0" noProof="0" dirty="0">
                          <a:ln>
                            <a:noFill/>
                          </a:ln>
                          <a:solidFill>
                            <a:prstClr val="black"/>
                          </a:solidFill>
                          <a:effectLst/>
                          <a:uLnTx/>
                          <a:uFillTx/>
                          <a:latin typeface="+mn-lt"/>
                          <a:ea typeface="+mn-ea"/>
                          <a:cs typeface="+mn-cs"/>
                        </a:rPr>
                        <a:t>米以下。</a:t>
                      </a:r>
                      <a:endParaRPr kumimoji="0" lang="en-US" altLang="zh-TW" sz="2000" b="0" i="0" u="none" strike="noStrike" kern="1200" cap="none" spc="0" normalizeH="0" baseline="0" noProof="0" dirty="0">
                        <a:ln>
                          <a:noFill/>
                        </a:ln>
                        <a:solidFill>
                          <a:prstClr val="black"/>
                        </a:solidFill>
                        <a:effectLst/>
                        <a:uLnTx/>
                        <a:uFillTx/>
                        <a:latin typeface="+mn-lt"/>
                        <a:ea typeface="+mn-ea"/>
                        <a:cs typeface="+mn-cs"/>
                      </a:endParaRPr>
                    </a:p>
                    <a:p>
                      <a:pPr marL="285750" indent="-285750">
                        <a:buFont typeface="Arial" panose="020B0604020202020204" pitchFamily="34" charset="0"/>
                        <a:buChar char="•"/>
                      </a:pPr>
                      <a:r>
                        <a:rPr kumimoji="0" lang="zh-TW" altLang="en-US" sz="2000" b="0" i="0" u="none" strike="noStrike" kern="1200" cap="none" spc="0" normalizeH="0" baseline="0" noProof="0" dirty="0">
                          <a:ln>
                            <a:noFill/>
                          </a:ln>
                          <a:solidFill>
                            <a:prstClr val="black"/>
                          </a:solidFill>
                          <a:effectLst/>
                          <a:uLnTx/>
                          <a:uFillTx/>
                          <a:latin typeface="+mn-lt"/>
                          <a:ea typeface="+mn-ea"/>
                          <a:cs typeface="+mn-cs"/>
                        </a:rPr>
                        <a:t>這個跨越中國中部、北部及西北部的區域分布著一系列在海拔</a:t>
                      </a:r>
                      <a:r>
                        <a:rPr kumimoji="0" lang="en-US" altLang="zh-TW" sz="2000" b="0" i="0" u="none" strike="noStrike" kern="1200" cap="none" spc="0" normalizeH="0" baseline="0" noProof="0" dirty="0">
                          <a:ln>
                            <a:noFill/>
                          </a:ln>
                          <a:solidFill>
                            <a:prstClr val="black"/>
                          </a:solidFill>
                          <a:effectLst/>
                          <a:uLnTx/>
                          <a:uFillTx/>
                          <a:latin typeface="+mn-lt"/>
                          <a:ea typeface="+mn-ea"/>
                          <a:cs typeface="+mn-cs"/>
                        </a:rPr>
                        <a:t>1,500</a:t>
                      </a:r>
                      <a:r>
                        <a:rPr kumimoji="0" lang="zh-TW" altLang="en-US" sz="2000" b="0" i="0" u="none" strike="noStrike" kern="1200" cap="none" spc="0" normalizeH="0" baseline="0" noProof="0" dirty="0">
                          <a:ln>
                            <a:noFill/>
                          </a:ln>
                          <a:solidFill>
                            <a:prstClr val="black"/>
                          </a:solidFill>
                          <a:effectLst/>
                          <a:uLnTx/>
                          <a:uFillTx/>
                          <a:latin typeface="+mn-lt"/>
                          <a:ea typeface="+mn-ea"/>
                          <a:cs typeface="+mn-cs"/>
                        </a:rPr>
                        <a:t>米以上的</a:t>
                      </a:r>
                      <a:r>
                        <a:rPr kumimoji="0" lang="zh-TW" altLang="en-US" sz="2000" b="0" i="0" u="none" strike="noStrike" kern="1200" cap="none" spc="0" normalizeH="0" baseline="0" noProof="0" dirty="0" smtClean="0">
                          <a:ln>
                            <a:noFill/>
                          </a:ln>
                          <a:solidFill>
                            <a:prstClr val="black"/>
                          </a:solidFill>
                          <a:effectLst/>
                          <a:uLnTx/>
                          <a:uFillTx/>
                          <a:latin typeface="+mn-lt"/>
                          <a:ea typeface="+mn-ea"/>
                          <a:cs typeface="+mn-cs"/>
                        </a:rPr>
                        <a:t>高地，</a:t>
                      </a:r>
                      <a:r>
                        <a:rPr kumimoji="0" lang="zh-TW" altLang="en-US" sz="2000" b="0" i="0" u="none" strike="noStrike" kern="1200" cap="none" spc="0" normalizeH="0" baseline="0" noProof="0" dirty="0">
                          <a:ln>
                            <a:noFill/>
                          </a:ln>
                          <a:solidFill>
                            <a:prstClr val="black"/>
                          </a:solidFill>
                          <a:effectLst/>
                          <a:uLnTx/>
                          <a:uFillTx/>
                          <a:latin typeface="+mn-lt"/>
                          <a:ea typeface="+mn-ea"/>
                          <a:cs typeface="+mn-cs"/>
                        </a:rPr>
                        <a:t>例如有阿爾泰山脈、天山山脈、內蒙古高原、黃土高原、雲貴高原、准噶爾盆地、塔里木盆地、柴達木盆地及四川盆地等</a:t>
                      </a:r>
                      <a:endParaRPr lang="zh-HK" altLang="en-US" sz="2000" dirty="0"/>
                    </a:p>
                  </a:txBody>
                  <a:tcPr/>
                </a:tc>
                <a:extLst>
                  <a:ext uri="{0D108BD9-81ED-4DB2-BD59-A6C34878D82A}">
                    <a16:rowId xmlns:a16="http://schemas.microsoft.com/office/drawing/2014/main" val="2308022767"/>
                  </a:ext>
                </a:extLst>
              </a:tr>
              <a:tr h="370840">
                <a:tc>
                  <a:txBody>
                    <a:bodyPr/>
                    <a:lstStyle/>
                    <a:p>
                      <a:pPr algn="ctr"/>
                      <a:r>
                        <a:rPr lang="zh-TW" altLang="en-US" sz="2000" b="1" dirty="0"/>
                        <a:t>第三</a:t>
                      </a:r>
                      <a:r>
                        <a:rPr kumimoji="0" lang="zh-TW" altLang="en-US" sz="2000" b="1" i="0" u="none" strike="noStrike" kern="1200" cap="none" spc="0" normalizeH="0" baseline="0" noProof="0" dirty="0">
                          <a:ln>
                            <a:noFill/>
                          </a:ln>
                          <a:solidFill>
                            <a:prstClr val="black"/>
                          </a:solidFill>
                          <a:effectLst/>
                          <a:uLnTx/>
                          <a:uFillTx/>
                          <a:latin typeface="+mn-lt"/>
                          <a:ea typeface="+mn-ea"/>
                          <a:cs typeface="+mn-cs"/>
                        </a:rPr>
                        <a:t>級</a:t>
                      </a:r>
                      <a:endParaRPr lang="zh-HK" altLang="en-US" sz="2000" b="1" dirty="0"/>
                    </a:p>
                  </a:txBody>
                  <a:tcPr/>
                </a:tc>
                <a:tc>
                  <a:txBody>
                    <a:bodyPr/>
                    <a:lstStyle/>
                    <a:p>
                      <a:pPr marL="285750" indent="-285750">
                        <a:buFont typeface="Arial" panose="020B0604020202020204" pitchFamily="34" charset="0"/>
                        <a:buChar char="•"/>
                      </a:pPr>
                      <a:r>
                        <a:rPr kumimoji="0" lang="zh-TW" altLang="en-US" sz="2000" b="0" i="0" u="none" strike="noStrike" kern="1200" cap="none" spc="0" normalizeH="0" baseline="0" noProof="0" dirty="0">
                          <a:ln>
                            <a:noFill/>
                          </a:ln>
                          <a:solidFill>
                            <a:prstClr val="black"/>
                          </a:solidFill>
                          <a:effectLst/>
                          <a:uLnTx/>
                          <a:uFillTx/>
                          <a:latin typeface="+mn-lt"/>
                          <a:ea typeface="+mn-ea"/>
                          <a:cs typeface="+mn-cs"/>
                        </a:rPr>
                        <a:t>越過大興安嶺至雪峰山一線，一直至中國東部的海岸，是中國地勢的第三級階梯，是一片高度在</a:t>
                      </a:r>
                      <a:r>
                        <a:rPr kumimoji="0" lang="zh-TW" altLang="en-US" sz="2000" b="1" i="0" u="none" strike="noStrike" kern="1200" cap="none" spc="0" normalizeH="0" baseline="0" noProof="0" dirty="0">
                          <a:ln>
                            <a:noFill/>
                          </a:ln>
                          <a:solidFill>
                            <a:prstClr val="black"/>
                          </a:solidFill>
                          <a:effectLst/>
                          <a:uLnTx/>
                          <a:uFillTx/>
                          <a:latin typeface="+mn-lt"/>
                          <a:ea typeface="+mn-ea"/>
                          <a:cs typeface="+mn-cs"/>
                        </a:rPr>
                        <a:t>海拔</a:t>
                      </a:r>
                      <a:r>
                        <a:rPr kumimoji="0" lang="en-US" altLang="zh-TW" sz="2000" b="1" i="0" u="none" strike="noStrike" kern="1200" cap="none" spc="0" normalizeH="0" baseline="0" noProof="0" dirty="0">
                          <a:ln>
                            <a:noFill/>
                          </a:ln>
                          <a:solidFill>
                            <a:prstClr val="black"/>
                          </a:solidFill>
                          <a:effectLst/>
                          <a:uLnTx/>
                          <a:uFillTx/>
                          <a:latin typeface="+mn-lt"/>
                          <a:ea typeface="+mn-ea"/>
                          <a:cs typeface="+mn-cs"/>
                        </a:rPr>
                        <a:t>500</a:t>
                      </a:r>
                      <a:r>
                        <a:rPr kumimoji="0" lang="zh-TW" altLang="en-US" sz="2000" b="1" i="0" u="none" strike="noStrike" kern="1200" cap="none" spc="0" normalizeH="0" baseline="0" noProof="0" dirty="0">
                          <a:ln>
                            <a:noFill/>
                          </a:ln>
                          <a:solidFill>
                            <a:prstClr val="black"/>
                          </a:solidFill>
                          <a:effectLst/>
                          <a:uLnTx/>
                          <a:uFillTx/>
                          <a:latin typeface="+mn-lt"/>
                          <a:ea typeface="+mn-ea"/>
                          <a:cs typeface="+mn-cs"/>
                        </a:rPr>
                        <a:t>米以下的平原和丘陵地</a:t>
                      </a:r>
                      <a:endParaRPr kumimoji="0" lang="en-US" altLang="zh-TW" sz="2000" b="1" i="0" u="none" strike="noStrike" kern="1200" cap="none" spc="0" normalizeH="0" baseline="0" noProof="0" dirty="0">
                        <a:ln>
                          <a:noFill/>
                        </a:ln>
                        <a:solidFill>
                          <a:prstClr val="black"/>
                        </a:solidFill>
                        <a:effectLst/>
                        <a:uLnTx/>
                        <a:uFillTx/>
                        <a:latin typeface="+mn-lt"/>
                        <a:ea typeface="+mn-ea"/>
                        <a:cs typeface="+mn-cs"/>
                      </a:endParaRPr>
                    </a:p>
                    <a:p>
                      <a:pPr marL="285750" indent="-285750">
                        <a:buFont typeface="Arial" panose="020B0604020202020204" pitchFamily="34" charset="0"/>
                        <a:buChar char="•"/>
                      </a:pPr>
                      <a:r>
                        <a:rPr kumimoji="0" lang="zh-TW" altLang="en-US" sz="2000" b="0" i="0" u="none" strike="noStrike" kern="1200" cap="none" spc="0" normalizeH="0" baseline="0" noProof="0" dirty="0">
                          <a:ln>
                            <a:noFill/>
                          </a:ln>
                          <a:solidFill>
                            <a:prstClr val="black"/>
                          </a:solidFill>
                          <a:effectLst/>
                          <a:uLnTx/>
                          <a:uFillTx/>
                          <a:latin typeface="+mn-lt"/>
                          <a:ea typeface="+mn-ea"/>
                          <a:cs typeface="+mn-cs"/>
                        </a:rPr>
                        <a:t>第三級階梯的例子有東北平原、華北平原、長江中下游平原及東南丘陵等</a:t>
                      </a:r>
                      <a:endParaRPr lang="zh-HK" altLang="en-US" sz="2000" b="0" dirty="0"/>
                    </a:p>
                  </a:txBody>
                  <a:tcPr/>
                </a:tc>
                <a:extLst>
                  <a:ext uri="{0D108BD9-81ED-4DB2-BD59-A6C34878D82A}">
                    <a16:rowId xmlns:a16="http://schemas.microsoft.com/office/drawing/2014/main" val="2119700797"/>
                  </a:ext>
                </a:extLst>
              </a:tr>
            </a:tbl>
          </a:graphicData>
        </a:graphic>
      </p:graphicFrame>
      <p:sp>
        <p:nvSpPr>
          <p:cNvPr id="3" name="文字方塊 2"/>
          <p:cNvSpPr txBox="1"/>
          <p:nvPr/>
        </p:nvSpPr>
        <p:spPr>
          <a:xfrm>
            <a:off x="120162" y="126370"/>
            <a:ext cx="7581900"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從上圖可見，中國的三級地形地勢呈現「</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西高東低</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」的大勢，而各級階梯的特徵及例子如下：</a:t>
            </a:r>
            <a:endParaRPr kumimoji="0" lang="zh-HK"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30667698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pic>
        <p:nvPicPr>
          <p:cNvPr id="3" name="Picture 2" descr="A close up of a device&#10;&#10;Description automatically generated">
            <a:extLst>
              <a:ext uri="{FF2B5EF4-FFF2-40B4-BE49-F238E27FC236}">
                <a16:creationId xmlns:a16="http://schemas.microsoft.com/office/drawing/2014/main" id="{060AD2DD-F6A1-44CD-81CF-702FBE194EC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27141" b="15111"/>
          <a:stretch/>
        </p:blipFill>
        <p:spPr>
          <a:xfrm>
            <a:off x="0" y="2960017"/>
            <a:ext cx="9144000" cy="3733015"/>
          </a:xfrm>
          <a:prstGeom prst="rect">
            <a:avLst/>
          </a:prstGeom>
        </p:spPr>
      </p:pic>
      <p:sp>
        <p:nvSpPr>
          <p:cNvPr id="2" name="橢圓 1"/>
          <p:cNvSpPr/>
          <p:nvPr/>
        </p:nvSpPr>
        <p:spPr>
          <a:xfrm>
            <a:off x="6858000" y="5389685"/>
            <a:ext cx="641838" cy="5011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HK" altLang="en-US" sz="30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4" name="橢圓 3"/>
          <p:cNvSpPr/>
          <p:nvPr/>
        </p:nvSpPr>
        <p:spPr>
          <a:xfrm>
            <a:off x="6519496" y="3194539"/>
            <a:ext cx="641838" cy="5011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HK" altLang="en-US" sz="30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5" name="文字方塊 4"/>
          <p:cNvSpPr txBox="1"/>
          <p:nvPr/>
        </p:nvSpPr>
        <p:spPr>
          <a:xfrm>
            <a:off x="228599" y="237392"/>
            <a:ext cx="7702063"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根據上述中國的三級地形地勢圖，</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武漢</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位於</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第三級階梯</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地勢</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比較</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平緩</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。此外，中國的主要河流</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如長江及黃河</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的流向，也大致反映了中國西高東低的地形大勢</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參看下圖</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。而武漢位於長江中游，所以</a:t>
            </a:r>
            <a:r>
              <a:rPr kumimoji="0" lang="zh-TW" altLang="en-US" sz="280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水量充足、土地肥沃、交通便利</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，故自古以來皆是</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中國人口聚居</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的理想地方</a:t>
            </a:r>
            <a:endParaRPr kumimoji="0" lang="zh-HK"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6" name="圓角矩形圖說文字 5"/>
          <p:cNvSpPr/>
          <p:nvPr/>
        </p:nvSpPr>
        <p:spPr>
          <a:xfrm>
            <a:off x="4317023" y="3695700"/>
            <a:ext cx="1652954" cy="1336431"/>
          </a:xfrm>
          <a:prstGeom prst="wedgeRoundRectCallout">
            <a:avLst>
              <a:gd name="adj1" fmla="val -15514"/>
              <a:gd name="adj2" fmla="val 62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長江的剖面圖</a:t>
            </a:r>
            <a:endParaRPr kumimoji="0" lang="zh-HK" altLang="en-US"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7" name="文字方塊 6"/>
          <p:cNvSpPr txBox="1"/>
          <p:nvPr/>
        </p:nvSpPr>
        <p:spPr>
          <a:xfrm>
            <a:off x="694592" y="5978769"/>
            <a:ext cx="13979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&lt;</a:t>
            </a:r>
            <a:r>
              <a:rPr kumimoji="0" lang="zh-TW" altLang="en-US"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中國西面</a:t>
            </a:r>
            <a:r>
              <a:rPr kumimoji="0" lang="en-US"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&gt;</a:t>
            </a:r>
            <a:endParaRPr kumimoji="0" lang="zh-HK" altLang="en-US"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9" name="文字方塊 8"/>
          <p:cNvSpPr txBox="1"/>
          <p:nvPr/>
        </p:nvSpPr>
        <p:spPr>
          <a:xfrm>
            <a:off x="7161334" y="5922607"/>
            <a:ext cx="13979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&lt;</a:t>
            </a:r>
            <a:r>
              <a:rPr kumimoji="0" lang="zh-TW" altLang="en-US"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中國東面</a:t>
            </a:r>
            <a:r>
              <a:rPr kumimoji="0" lang="en-US"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&gt;</a:t>
            </a:r>
            <a:endParaRPr kumimoji="0" lang="zh-HK" altLang="en-US"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2559891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2" name="雲朵形圖說文字 1"/>
          <p:cNvSpPr/>
          <p:nvPr/>
        </p:nvSpPr>
        <p:spPr>
          <a:xfrm>
            <a:off x="87924" y="105508"/>
            <a:ext cx="7236067" cy="958361"/>
          </a:xfrm>
          <a:prstGeom prst="cloudCallout">
            <a:avLst>
              <a:gd name="adj1" fmla="val 26658"/>
              <a:gd name="adj2" fmla="val 29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a:t>
            </a:r>
            <a:r>
              <a:rPr kumimoji="0" lang="en-US" altLang="zh-TW" sz="3000" b="1" i="0" u="sng"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2) </a:t>
            </a:r>
            <a:r>
              <a:rPr kumimoji="0" lang="zh-TW" altLang="en-US" sz="3000" b="1" i="0" u="sng"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武漢的氣候及人口</a:t>
            </a:r>
            <a:endParaRPr kumimoji="0" lang="zh-HK" altLang="en-US" sz="3000" b="1" i="0" u="sng"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3" name="文字方塊 2"/>
          <p:cNvSpPr txBox="1"/>
          <p:nvPr/>
        </p:nvSpPr>
        <p:spPr>
          <a:xfrm>
            <a:off x="219808" y="1164134"/>
            <a:ext cx="8678008" cy="569386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武漢屬</a:t>
            </a:r>
            <a:r>
              <a:rPr kumimoji="0" lang="zh-HK"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亞熱帶季風氣候區</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，雨量充沛</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全年降水量約</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1,110</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毫米</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、日照充足、四季分明。一年中，</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常以</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1月</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的</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平均氣溫最低；</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而</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7月</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的</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平均氣溫</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則</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最高</a:t>
            </a:r>
            <a:r>
              <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 </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數據來源：</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中國統計年鑑</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2019》)</a:t>
            </a: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sym typeface="Wingdings" panose="05000000000000000000" pitchFamily="2" charset="2"/>
              </a:rPr>
              <a:t> </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武漢</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2018</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年各月的平均氣溫 </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攝氏度</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數據來源：</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中國統計年鑑</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2019》)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由於地理區位、地勢及氣候條件俱佳，武漢人口眾多。根據</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武漢統計年鑑</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2018》</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，武漢全市於</a:t>
            </a:r>
            <a:r>
              <a:rPr kumimoji="0" lang="en-US" altLang="zh-TW"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2017</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年的常住人口為約</a:t>
            </a:r>
            <a:r>
              <a:rPr kumimoji="0" lang="en-US" altLang="zh-TW"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1,089</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萬人</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，而該年年末的戶籍人口卻只有</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8,536,517</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人</a:t>
            </a:r>
            <a:endParaRPr kumimoji="0" lang="zh-HK"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graphicFrame>
        <p:nvGraphicFramePr>
          <p:cNvPr id="5" name="表格 4"/>
          <p:cNvGraphicFramePr>
            <a:graphicFrameLocks noGrp="1"/>
          </p:cNvGraphicFramePr>
          <p:nvPr/>
        </p:nvGraphicFramePr>
        <p:xfrm>
          <a:off x="429358" y="3076331"/>
          <a:ext cx="7685942" cy="741680"/>
        </p:xfrm>
        <a:graphic>
          <a:graphicData uri="http://schemas.openxmlformats.org/drawingml/2006/table">
            <a:tbl>
              <a:tblPr firstRow="1" bandRow="1">
                <a:tableStyleId>{5C22544A-7EE6-4342-B048-85BDC9FD1C3A}</a:tableStyleId>
              </a:tblPr>
              <a:tblGrid>
                <a:gridCol w="536149">
                  <a:extLst>
                    <a:ext uri="{9D8B030D-6E8A-4147-A177-3AD203B41FA5}">
                      <a16:colId xmlns:a16="http://schemas.microsoft.com/office/drawing/2014/main" val="217154530"/>
                    </a:ext>
                  </a:extLst>
                </a:gridCol>
                <a:gridCol w="543110">
                  <a:extLst>
                    <a:ext uri="{9D8B030D-6E8A-4147-A177-3AD203B41FA5}">
                      <a16:colId xmlns:a16="http://schemas.microsoft.com/office/drawing/2014/main" val="374269058"/>
                    </a:ext>
                  </a:extLst>
                </a:gridCol>
                <a:gridCol w="653869">
                  <a:extLst>
                    <a:ext uri="{9D8B030D-6E8A-4147-A177-3AD203B41FA5}">
                      <a16:colId xmlns:a16="http://schemas.microsoft.com/office/drawing/2014/main" val="1877900522"/>
                    </a:ext>
                  </a:extLst>
                </a:gridCol>
                <a:gridCol w="730184">
                  <a:extLst>
                    <a:ext uri="{9D8B030D-6E8A-4147-A177-3AD203B41FA5}">
                      <a16:colId xmlns:a16="http://schemas.microsoft.com/office/drawing/2014/main" val="2252328428"/>
                    </a:ext>
                  </a:extLst>
                </a:gridCol>
                <a:gridCol w="650630">
                  <a:extLst>
                    <a:ext uri="{9D8B030D-6E8A-4147-A177-3AD203B41FA5}">
                      <a16:colId xmlns:a16="http://schemas.microsoft.com/office/drawing/2014/main" val="760316888"/>
                    </a:ext>
                  </a:extLst>
                </a:gridCol>
                <a:gridCol w="633046">
                  <a:extLst>
                    <a:ext uri="{9D8B030D-6E8A-4147-A177-3AD203B41FA5}">
                      <a16:colId xmlns:a16="http://schemas.microsoft.com/office/drawing/2014/main" val="2483361336"/>
                    </a:ext>
                  </a:extLst>
                </a:gridCol>
                <a:gridCol w="703385">
                  <a:extLst>
                    <a:ext uri="{9D8B030D-6E8A-4147-A177-3AD203B41FA5}">
                      <a16:colId xmlns:a16="http://schemas.microsoft.com/office/drawing/2014/main" val="1290702389"/>
                    </a:ext>
                  </a:extLst>
                </a:gridCol>
                <a:gridCol w="703385">
                  <a:extLst>
                    <a:ext uri="{9D8B030D-6E8A-4147-A177-3AD203B41FA5}">
                      <a16:colId xmlns:a16="http://schemas.microsoft.com/office/drawing/2014/main" val="27729585"/>
                    </a:ext>
                  </a:extLst>
                </a:gridCol>
                <a:gridCol w="677007">
                  <a:extLst>
                    <a:ext uri="{9D8B030D-6E8A-4147-A177-3AD203B41FA5}">
                      <a16:colId xmlns:a16="http://schemas.microsoft.com/office/drawing/2014/main" val="2728209071"/>
                    </a:ext>
                  </a:extLst>
                </a:gridCol>
                <a:gridCol w="668216">
                  <a:extLst>
                    <a:ext uri="{9D8B030D-6E8A-4147-A177-3AD203B41FA5}">
                      <a16:colId xmlns:a16="http://schemas.microsoft.com/office/drawing/2014/main" val="776276501"/>
                    </a:ext>
                  </a:extLst>
                </a:gridCol>
                <a:gridCol w="641838">
                  <a:extLst>
                    <a:ext uri="{9D8B030D-6E8A-4147-A177-3AD203B41FA5}">
                      <a16:colId xmlns:a16="http://schemas.microsoft.com/office/drawing/2014/main" val="3649033038"/>
                    </a:ext>
                  </a:extLst>
                </a:gridCol>
                <a:gridCol w="545123">
                  <a:extLst>
                    <a:ext uri="{9D8B030D-6E8A-4147-A177-3AD203B41FA5}">
                      <a16:colId xmlns:a16="http://schemas.microsoft.com/office/drawing/2014/main" val="1828585647"/>
                    </a:ext>
                  </a:extLst>
                </a:gridCol>
              </a:tblGrid>
              <a:tr h="370840">
                <a:tc>
                  <a:txBody>
                    <a:bodyPr/>
                    <a:lstStyle/>
                    <a:p>
                      <a:pPr algn="ctr"/>
                      <a:r>
                        <a:rPr lang="en-US" altLang="zh-HK" dirty="0"/>
                        <a:t>1</a:t>
                      </a:r>
                      <a:endParaRPr lang="zh-HK" altLang="en-US" dirty="0"/>
                    </a:p>
                  </a:txBody>
                  <a:tcPr/>
                </a:tc>
                <a:tc>
                  <a:txBody>
                    <a:bodyPr/>
                    <a:lstStyle/>
                    <a:p>
                      <a:pPr algn="ctr"/>
                      <a:r>
                        <a:rPr lang="en-US" altLang="zh-HK" dirty="0"/>
                        <a:t>2</a:t>
                      </a:r>
                      <a:endParaRPr lang="zh-HK" altLang="en-US" dirty="0"/>
                    </a:p>
                  </a:txBody>
                  <a:tcPr/>
                </a:tc>
                <a:tc>
                  <a:txBody>
                    <a:bodyPr/>
                    <a:lstStyle/>
                    <a:p>
                      <a:pPr algn="ctr"/>
                      <a:r>
                        <a:rPr lang="en-US" altLang="zh-HK" dirty="0"/>
                        <a:t>3</a:t>
                      </a:r>
                      <a:endParaRPr lang="zh-HK" altLang="en-US" dirty="0"/>
                    </a:p>
                  </a:txBody>
                  <a:tcPr/>
                </a:tc>
                <a:tc>
                  <a:txBody>
                    <a:bodyPr/>
                    <a:lstStyle/>
                    <a:p>
                      <a:pPr algn="ctr"/>
                      <a:r>
                        <a:rPr lang="en-US" altLang="zh-HK" dirty="0"/>
                        <a:t>4</a:t>
                      </a:r>
                      <a:endParaRPr lang="zh-HK" altLang="en-US" dirty="0"/>
                    </a:p>
                  </a:txBody>
                  <a:tcPr/>
                </a:tc>
                <a:tc>
                  <a:txBody>
                    <a:bodyPr/>
                    <a:lstStyle/>
                    <a:p>
                      <a:pPr algn="ctr"/>
                      <a:r>
                        <a:rPr lang="en-US" altLang="zh-HK" dirty="0"/>
                        <a:t>5</a:t>
                      </a:r>
                      <a:endParaRPr lang="zh-HK" altLang="en-US" dirty="0"/>
                    </a:p>
                  </a:txBody>
                  <a:tcPr/>
                </a:tc>
                <a:tc>
                  <a:txBody>
                    <a:bodyPr/>
                    <a:lstStyle/>
                    <a:p>
                      <a:pPr algn="ctr"/>
                      <a:r>
                        <a:rPr lang="en-US" altLang="zh-HK" dirty="0"/>
                        <a:t>6</a:t>
                      </a:r>
                      <a:endParaRPr lang="zh-HK" altLang="en-US" dirty="0"/>
                    </a:p>
                  </a:txBody>
                  <a:tcPr/>
                </a:tc>
                <a:tc>
                  <a:txBody>
                    <a:bodyPr/>
                    <a:lstStyle/>
                    <a:p>
                      <a:pPr algn="ctr"/>
                      <a:r>
                        <a:rPr lang="en-US" altLang="zh-HK" dirty="0"/>
                        <a:t>7</a:t>
                      </a:r>
                      <a:endParaRPr lang="zh-HK" altLang="en-US" dirty="0"/>
                    </a:p>
                  </a:txBody>
                  <a:tcPr/>
                </a:tc>
                <a:tc>
                  <a:txBody>
                    <a:bodyPr/>
                    <a:lstStyle/>
                    <a:p>
                      <a:pPr algn="ctr"/>
                      <a:r>
                        <a:rPr lang="en-US" altLang="zh-HK" dirty="0"/>
                        <a:t>8</a:t>
                      </a:r>
                      <a:endParaRPr lang="zh-HK" altLang="en-US" dirty="0"/>
                    </a:p>
                  </a:txBody>
                  <a:tcPr/>
                </a:tc>
                <a:tc>
                  <a:txBody>
                    <a:bodyPr/>
                    <a:lstStyle/>
                    <a:p>
                      <a:pPr algn="ctr"/>
                      <a:r>
                        <a:rPr lang="en-US" altLang="zh-HK" dirty="0"/>
                        <a:t>9</a:t>
                      </a:r>
                      <a:endParaRPr lang="zh-HK" altLang="en-US" dirty="0"/>
                    </a:p>
                  </a:txBody>
                  <a:tcPr/>
                </a:tc>
                <a:tc>
                  <a:txBody>
                    <a:bodyPr/>
                    <a:lstStyle/>
                    <a:p>
                      <a:pPr algn="ctr"/>
                      <a:r>
                        <a:rPr lang="en-US" altLang="zh-HK" dirty="0"/>
                        <a:t>10</a:t>
                      </a:r>
                      <a:endParaRPr lang="zh-HK" altLang="en-US" dirty="0"/>
                    </a:p>
                  </a:txBody>
                  <a:tcPr/>
                </a:tc>
                <a:tc>
                  <a:txBody>
                    <a:bodyPr/>
                    <a:lstStyle/>
                    <a:p>
                      <a:pPr algn="ctr"/>
                      <a:r>
                        <a:rPr lang="en-US" altLang="zh-HK" dirty="0"/>
                        <a:t>11</a:t>
                      </a:r>
                      <a:endParaRPr lang="zh-HK" altLang="en-US" dirty="0"/>
                    </a:p>
                  </a:txBody>
                  <a:tcPr/>
                </a:tc>
                <a:tc>
                  <a:txBody>
                    <a:bodyPr/>
                    <a:lstStyle/>
                    <a:p>
                      <a:pPr algn="ctr"/>
                      <a:r>
                        <a:rPr lang="en-US" altLang="zh-HK" dirty="0"/>
                        <a:t>12</a:t>
                      </a:r>
                      <a:endParaRPr lang="zh-HK" altLang="en-US" dirty="0"/>
                    </a:p>
                  </a:txBody>
                  <a:tcPr/>
                </a:tc>
                <a:extLst>
                  <a:ext uri="{0D108BD9-81ED-4DB2-BD59-A6C34878D82A}">
                    <a16:rowId xmlns:a16="http://schemas.microsoft.com/office/drawing/2014/main" val="767636243"/>
                  </a:ext>
                </a:extLst>
              </a:tr>
              <a:tr h="370840">
                <a:tc>
                  <a:txBody>
                    <a:bodyPr/>
                    <a:lstStyle/>
                    <a:p>
                      <a:pPr algn="ctr"/>
                      <a:r>
                        <a:rPr lang="en-US" altLang="zh-HK" dirty="0"/>
                        <a:t>2.1</a:t>
                      </a:r>
                      <a:endParaRPr lang="zh-HK" altLang="en-US" dirty="0"/>
                    </a:p>
                  </a:txBody>
                  <a:tcPr/>
                </a:tc>
                <a:tc>
                  <a:txBody>
                    <a:bodyPr/>
                    <a:lstStyle/>
                    <a:p>
                      <a:pPr algn="ctr"/>
                      <a:r>
                        <a:rPr lang="en-US" altLang="zh-HK" dirty="0"/>
                        <a:t>5.9</a:t>
                      </a:r>
                      <a:endParaRPr lang="zh-HK" altLang="en-US" dirty="0"/>
                    </a:p>
                  </a:txBody>
                  <a:tcPr/>
                </a:tc>
                <a:tc>
                  <a:txBody>
                    <a:bodyPr/>
                    <a:lstStyle/>
                    <a:p>
                      <a:pPr algn="ctr"/>
                      <a:r>
                        <a:rPr lang="en-US" altLang="zh-HK" dirty="0"/>
                        <a:t>12.9</a:t>
                      </a:r>
                      <a:endParaRPr lang="zh-HK" altLang="en-US" dirty="0"/>
                    </a:p>
                  </a:txBody>
                  <a:tcPr/>
                </a:tc>
                <a:tc>
                  <a:txBody>
                    <a:bodyPr/>
                    <a:lstStyle/>
                    <a:p>
                      <a:pPr algn="ctr"/>
                      <a:r>
                        <a:rPr lang="en-US" altLang="zh-HK" dirty="0"/>
                        <a:t>18.7</a:t>
                      </a:r>
                      <a:endParaRPr lang="zh-HK" altLang="en-US" dirty="0"/>
                    </a:p>
                  </a:txBody>
                  <a:tcPr/>
                </a:tc>
                <a:tc>
                  <a:txBody>
                    <a:bodyPr/>
                    <a:lstStyle/>
                    <a:p>
                      <a:pPr algn="ctr"/>
                      <a:r>
                        <a:rPr lang="en-US" altLang="zh-HK" dirty="0"/>
                        <a:t>23.5</a:t>
                      </a:r>
                      <a:endParaRPr lang="zh-HK" altLang="en-US" dirty="0"/>
                    </a:p>
                  </a:txBody>
                  <a:tcPr/>
                </a:tc>
                <a:tc>
                  <a:txBody>
                    <a:bodyPr/>
                    <a:lstStyle/>
                    <a:p>
                      <a:pPr algn="ctr"/>
                      <a:r>
                        <a:rPr lang="en-US" altLang="zh-HK" dirty="0"/>
                        <a:t>26.6</a:t>
                      </a:r>
                      <a:endParaRPr lang="zh-HK" altLang="en-US" dirty="0"/>
                    </a:p>
                  </a:txBody>
                  <a:tcPr/>
                </a:tc>
                <a:tc>
                  <a:txBody>
                    <a:bodyPr/>
                    <a:lstStyle/>
                    <a:p>
                      <a:pPr algn="ctr"/>
                      <a:r>
                        <a:rPr lang="en-US" altLang="zh-HK" dirty="0"/>
                        <a:t>30.3</a:t>
                      </a:r>
                      <a:endParaRPr lang="zh-HK" altLang="en-US" dirty="0"/>
                    </a:p>
                  </a:txBody>
                  <a:tcPr/>
                </a:tc>
                <a:tc>
                  <a:txBody>
                    <a:bodyPr/>
                    <a:lstStyle/>
                    <a:p>
                      <a:pPr algn="ctr"/>
                      <a:r>
                        <a:rPr lang="en-US" altLang="zh-HK" dirty="0"/>
                        <a:t>29.4</a:t>
                      </a:r>
                      <a:endParaRPr lang="zh-HK" altLang="en-US" dirty="0"/>
                    </a:p>
                  </a:txBody>
                  <a:tcPr/>
                </a:tc>
                <a:tc>
                  <a:txBody>
                    <a:bodyPr/>
                    <a:lstStyle/>
                    <a:p>
                      <a:pPr algn="ctr"/>
                      <a:r>
                        <a:rPr lang="en-US" altLang="zh-HK" dirty="0"/>
                        <a:t>24.3</a:t>
                      </a:r>
                      <a:endParaRPr lang="zh-HK" altLang="en-US" dirty="0"/>
                    </a:p>
                  </a:txBody>
                  <a:tcPr/>
                </a:tc>
                <a:tc>
                  <a:txBody>
                    <a:bodyPr/>
                    <a:lstStyle/>
                    <a:p>
                      <a:pPr algn="ctr"/>
                      <a:r>
                        <a:rPr lang="en-US" altLang="zh-HK" dirty="0"/>
                        <a:t>17.1</a:t>
                      </a:r>
                      <a:endParaRPr lang="zh-HK" altLang="en-US" dirty="0"/>
                    </a:p>
                  </a:txBody>
                  <a:tcPr/>
                </a:tc>
                <a:tc>
                  <a:txBody>
                    <a:bodyPr/>
                    <a:lstStyle/>
                    <a:p>
                      <a:pPr algn="ctr"/>
                      <a:r>
                        <a:rPr lang="en-US" altLang="zh-HK" dirty="0"/>
                        <a:t>11.9</a:t>
                      </a:r>
                      <a:endParaRPr lang="zh-HK" altLang="en-US" dirty="0"/>
                    </a:p>
                  </a:txBody>
                  <a:tcPr/>
                </a:tc>
                <a:tc>
                  <a:txBody>
                    <a:bodyPr/>
                    <a:lstStyle/>
                    <a:p>
                      <a:pPr algn="ctr"/>
                      <a:r>
                        <a:rPr lang="en-US" altLang="zh-HK" dirty="0"/>
                        <a:t>5.2</a:t>
                      </a:r>
                      <a:endParaRPr lang="zh-HK" altLang="en-US" dirty="0"/>
                    </a:p>
                  </a:txBody>
                  <a:tcPr/>
                </a:tc>
                <a:extLst>
                  <a:ext uri="{0D108BD9-81ED-4DB2-BD59-A6C34878D82A}">
                    <a16:rowId xmlns:a16="http://schemas.microsoft.com/office/drawing/2014/main" val="789787009"/>
                  </a:ext>
                </a:extLst>
              </a:tr>
            </a:tbl>
          </a:graphicData>
        </a:graphic>
      </p:graphicFrame>
    </p:spTree>
    <p:extLst>
      <p:ext uri="{BB962C8B-B14F-4D97-AF65-F5344CB8AC3E}">
        <p14:creationId xmlns:p14="http://schemas.microsoft.com/office/powerpoint/2010/main" val="13487561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2" name="文字方塊 1"/>
          <p:cNvSpPr txBox="1"/>
          <p:nvPr/>
        </p:nvSpPr>
        <p:spPr>
          <a:xfrm>
            <a:off x="140678" y="1749670"/>
            <a:ext cx="8862646" cy="4401205"/>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因为</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武汉是中</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国中部的</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地理</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中心</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城市</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四通八达</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所以</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它亦发展成</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中国客运量</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最大</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的</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铁路、航空</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及</a:t>
            </a:r>
            <a:r>
              <a:rPr kumimoji="0" lang="zh-HK"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公路</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的</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枢纽</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之</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一，</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更</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是</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最</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大</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的</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内河航运中心</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之</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一。</a:t>
            </a: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中国的高速铁路，是目前世界上最长</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以及最快的高速铁路系统 </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。现已建成四条横贯东西和四条纵贯南北的高铁线路 </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即四纵四横</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。从现在到 </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2030</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年，中国计划将其高铁网络进一步扩展至八条东西线和八条南北线 </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即八纵八横</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 ，以使其网络能覆盖中国中部及西部的更多地区。从高铁四纵四横及八纵八横中，武汉皆处于全国的中心区位，是一个超级</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运输枢纽</a:t>
            </a:r>
            <a:endPar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3" name="雲朵形圖說文字 2"/>
          <p:cNvSpPr/>
          <p:nvPr/>
        </p:nvSpPr>
        <p:spPr>
          <a:xfrm>
            <a:off x="290145" y="193430"/>
            <a:ext cx="7042638" cy="1389184"/>
          </a:xfrm>
          <a:prstGeom prst="cloudCallout">
            <a:avLst>
              <a:gd name="adj1" fmla="val 47504"/>
              <a:gd name="adj2" fmla="val 20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(3) </a:t>
            </a:r>
            <a:r>
              <a:rPr kumimoji="0" lang="zh-TW" altLang="en-US"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武汉在中国运输网络上的重要性</a:t>
            </a:r>
            <a:endPar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22625714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8987" y="1613595"/>
            <a:ext cx="5146426" cy="3859820"/>
          </a:xfrm>
          <a:prstGeom prst="rect">
            <a:avLst/>
          </a:prstGeom>
        </p:spPr>
      </p:pic>
      <p:sp>
        <p:nvSpPr>
          <p:cNvPr id="3" name="文字方塊 2"/>
          <p:cNvSpPr txBox="1"/>
          <p:nvPr/>
        </p:nvSpPr>
        <p:spPr>
          <a:xfrm>
            <a:off x="385398" y="158262"/>
            <a:ext cx="6427178"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單在武漢市，就有三個超大的火車站 </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 </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武漢、武昌及漢口火車站，包含有高鐵、城鐵及普通列車的服務，</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可達度十分高</a:t>
            </a:r>
            <a:endParaRPr kumimoji="0" lang="zh-HK"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4" name="圓角矩形圖說文字 3"/>
          <p:cNvSpPr/>
          <p:nvPr/>
        </p:nvSpPr>
        <p:spPr>
          <a:xfrm>
            <a:off x="1131281" y="2145528"/>
            <a:ext cx="2224454" cy="1397977"/>
          </a:xfrm>
          <a:prstGeom prst="wedgeRoundRectCallout">
            <a:avLst>
              <a:gd name="adj1" fmla="val 70471"/>
              <a:gd name="adj2" fmla="val 147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HK" altLang="en-US" sz="24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漢口火車站</a:t>
            </a:r>
            <a:r>
              <a:rPr kumimoji="0" lang="zh-TW" altLang="en-US" sz="24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是中國全國最大的歐式火車站</a:t>
            </a:r>
            <a:endParaRPr kumimoji="0" lang="zh-HK" altLang="en-US" sz="24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pic>
        <p:nvPicPr>
          <p:cNvPr id="5" name="Picture 4" descr="A close up of a logo&#10;&#10;Description automatically generated">
            <a:extLst>
              <a:ext uri="{FF2B5EF4-FFF2-40B4-BE49-F238E27FC236}">
                <a16:creationId xmlns:a16="http://schemas.microsoft.com/office/drawing/2014/main" id="{4AE8D14F-5184-40CA-B56A-8A547AF8D54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6436" y="4475285"/>
            <a:ext cx="2239295" cy="2299389"/>
          </a:xfrm>
          <a:prstGeom prst="rect">
            <a:avLst/>
          </a:prstGeom>
        </p:spPr>
      </p:pic>
      <p:sp>
        <p:nvSpPr>
          <p:cNvPr id="6" name="圓角矩形圖說文字 5"/>
          <p:cNvSpPr/>
          <p:nvPr/>
        </p:nvSpPr>
        <p:spPr>
          <a:xfrm>
            <a:off x="2628903" y="5624979"/>
            <a:ext cx="6178056" cy="1086051"/>
          </a:xfrm>
          <a:prstGeom prst="wedgeRoundRectCallout">
            <a:avLst>
              <a:gd name="adj1" fmla="val -62808"/>
              <a:gd name="adj2" fmla="val -326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根據以上武漢的地理、人口及運輸網絡資料，你可否解釋為何冠狀病毒病在武漢爆發後會擴散得那麼快？</a:t>
            </a:r>
            <a:endParaRPr kumimoji="0" lang="zh-HK" altLang="en-US" sz="24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7" name="文字方塊 6"/>
          <p:cNvSpPr txBox="1"/>
          <p:nvPr/>
        </p:nvSpPr>
        <p:spPr>
          <a:xfrm>
            <a:off x="1564945" y="4783016"/>
            <a:ext cx="72105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想一想</a:t>
            </a:r>
            <a:endParaRPr kumimoji="0" lang="zh-HK" altLang="en-US" sz="1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22731744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B04AE-57D5-47AC-92E3-6CE4F4423086}"/>
              </a:ext>
            </a:extLst>
          </p:cNvPr>
          <p:cNvSpPr>
            <a:spLocks noGrp="1"/>
          </p:cNvSpPr>
          <p:nvPr>
            <p:ph type="title"/>
          </p:nvPr>
        </p:nvSpPr>
        <p:spPr>
          <a:xfrm>
            <a:off x="75417" y="122549"/>
            <a:ext cx="7126048" cy="1102937"/>
          </a:xfrm>
        </p:spPr>
        <p:txBody>
          <a:bodyPr>
            <a:normAutofit fontScale="90000"/>
          </a:bodyPr>
          <a:lstStyle/>
          <a:p>
            <a:pPr algn="ctr"/>
            <a:r>
              <a:rPr lang="zh-TW" altLang="en-US" b="1" dirty="0"/>
              <a:t>冠狀病毒病爆發後的蔓延情況</a:t>
            </a:r>
            <a:r>
              <a:rPr lang="en-HK" altLang="zh-TW" b="1" dirty="0"/>
              <a:t/>
            </a:r>
            <a:br>
              <a:rPr lang="en-HK" altLang="zh-TW" b="1" dirty="0"/>
            </a:br>
            <a:r>
              <a:rPr lang="zh-TW" altLang="en-US" b="1" dirty="0"/>
              <a:t>是怎樣的？</a:t>
            </a:r>
            <a:endParaRPr lang="en-HK" dirty="0"/>
          </a:p>
        </p:txBody>
      </p:sp>
      <p:sp>
        <p:nvSpPr>
          <p:cNvPr id="3" name="Content Placeholder 2">
            <a:extLst>
              <a:ext uri="{FF2B5EF4-FFF2-40B4-BE49-F238E27FC236}">
                <a16:creationId xmlns:a16="http://schemas.microsoft.com/office/drawing/2014/main" id="{0DE9D33D-A245-4570-ACE0-BD082F9AC53B}"/>
              </a:ext>
            </a:extLst>
          </p:cNvPr>
          <p:cNvSpPr>
            <a:spLocks noGrp="1"/>
          </p:cNvSpPr>
          <p:nvPr>
            <p:ph idx="1"/>
          </p:nvPr>
        </p:nvSpPr>
        <p:spPr>
          <a:xfrm>
            <a:off x="226244" y="1414019"/>
            <a:ext cx="5806911" cy="4821811"/>
          </a:xfrm>
        </p:spPr>
        <p:txBody>
          <a:bodyPr>
            <a:normAutofit/>
          </a:bodyPr>
          <a:lstStyle/>
          <a:p>
            <a:r>
              <a:rPr lang="zh-TW" altLang="en-US" sz="3200" dirty="0"/>
              <a:t>根據世界衛生組織的資料 </a:t>
            </a:r>
            <a:r>
              <a:rPr lang="en-US" altLang="zh-TW" sz="3200" dirty="0"/>
              <a:t>(https://www.who.int/emergencies/diseases/novel-coronavirus-2019/situation-reports) </a:t>
            </a:r>
            <a:r>
              <a:rPr lang="zh-TW" altLang="en-US" sz="3200" dirty="0">
                <a:solidFill>
                  <a:schemeClr val="tx1"/>
                </a:solidFill>
              </a:rPr>
              <a:t>，圖</a:t>
            </a:r>
            <a:r>
              <a:rPr lang="en-US" altLang="zh-TW" sz="3200" dirty="0">
                <a:solidFill>
                  <a:schemeClr val="tx1"/>
                </a:solidFill>
              </a:rPr>
              <a:t>2</a:t>
            </a:r>
            <a:r>
              <a:rPr lang="zh-TW" altLang="en-US" sz="3200" dirty="0">
                <a:solidFill>
                  <a:schemeClr val="tx1"/>
                </a:solidFill>
              </a:rPr>
              <a:t>顯示</a:t>
            </a:r>
            <a:r>
              <a:rPr lang="en-US" altLang="zh-TW" sz="3200" dirty="0">
                <a:solidFill>
                  <a:schemeClr val="tx1"/>
                </a:solidFill>
              </a:rPr>
              <a:t>2020</a:t>
            </a:r>
            <a:r>
              <a:rPr lang="zh-TW" altLang="en-US" sz="3200" dirty="0">
                <a:solidFill>
                  <a:schemeClr val="tx1"/>
                </a:solidFill>
              </a:rPr>
              <a:t>年</a:t>
            </a:r>
            <a:r>
              <a:rPr lang="en-US" altLang="zh-TW" sz="3200" dirty="0">
                <a:solidFill>
                  <a:schemeClr val="tx1"/>
                </a:solidFill>
              </a:rPr>
              <a:t>1</a:t>
            </a:r>
            <a:r>
              <a:rPr lang="zh-TW" altLang="en-US" sz="3200" dirty="0">
                <a:solidFill>
                  <a:schemeClr val="tx1"/>
                </a:solidFill>
              </a:rPr>
              <a:t>月</a:t>
            </a:r>
            <a:r>
              <a:rPr lang="en-US" altLang="zh-TW" sz="3200" dirty="0">
                <a:solidFill>
                  <a:schemeClr val="tx1"/>
                </a:solidFill>
              </a:rPr>
              <a:t>20</a:t>
            </a:r>
            <a:r>
              <a:rPr lang="zh-TW" altLang="en-US" sz="3200" dirty="0">
                <a:solidFill>
                  <a:schemeClr val="tx1"/>
                </a:solidFill>
              </a:rPr>
              <a:t>日冠狀病毒病的蔓延情況。</a:t>
            </a:r>
            <a:endParaRPr lang="en-HK" altLang="zh-TW" sz="3200" dirty="0">
              <a:solidFill>
                <a:schemeClr val="tx1"/>
              </a:solidFill>
            </a:endParaRPr>
          </a:p>
          <a:p>
            <a:pPr marL="0" indent="0">
              <a:buNone/>
            </a:pPr>
            <a:r>
              <a:rPr lang="en-HK" altLang="zh-TW" sz="3200" dirty="0">
                <a:solidFill>
                  <a:schemeClr val="tx1"/>
                </a:solidFill>
              </a:rPr>
              <a:t>   </a:t>
            </a:r>
            <a:r>
              <a:rPr lang="zh-TW" altLang="en-US" sz="3200" dirty="0">
                <a:solidFill>
                  <a:schemeClr val="tx1"/>
                </a:solidFill>
              </a:rPr>
              <a:t>現時的蔓延情況又是怎樣的？</a:t>
            </a:r>
            <a:endParaRPr lang="en-HK" sz="3200" dirty="0">
              <a:solidFill>
                <a:schemeClr val="tx1"/>
              </a:solidFill>
            </a:endParaRPr>
          </a:p>
        </p:txBody>
      </p:sp>
      <p:pic>
        <p:nvPicPr>
          <p:cNvPr id="5" name="Picture 4" descr="A close up of a logo&#10;&#10;Description automatically generated">
            <a:extLst>
              <a:ext uri="{FF2B5EF4-FFF2-40B4-BE49-F238E27FC236}">
                <a16:creationId xmlns:a16="http://schemas.microsoft.com/office/drawing/2014/main" id="{E2EFB110-6C05-46EC-8FE6-C6B412AF6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3439" y="2129640"/>
            <a:ext cx="2676293" cy="2598720"/>
          </a:xfrm>
          <a:prstGeom prst="rect">
            <a:avLst/>
          </a:prstGeom>
        </p:spPr>
      </p:pic>
    </p:spTree>
    <p:extLst>
      <p:ext uri="{BB962C8B-B14F-4D97-AF65-F5344CB8AC3E}">
        <p14:creationId xmlns:p14="http://schemas.microsoft.com/office/powerpoint/2010/main" val="23765925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415C1366-81C9-476F-A528-38EF099D2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699"/>
            <a:ext cx="9144000" cy="5828615"/>
          </a:xfrm>
          <a:prstGeom prst="rect">
            <a:avLst/>
          </a:prstGeom>
        </p:spPr>
      </p:pic>
      <p:sp>
        <p:nvSpPr>
          <p:cNvPr id="4" name="TextBox 3">
            <a:extLst>
              <a:ext uri="{FF2B5EF4-FFF2-40B4-BE49-F238E27FC236}">
                <a16:creationId xmlns:a16="http://schemas.microsoft.com/office/drawing/2014/main" id="{EE85DD30-7E41-4940-925F-E3345F0D7373}"/>
              </a:ext>
            </a:extLst>
          </p:cNvPr>
          <p:cNvSpPr txBox="1"/>
          <p:nvPr/>
        </p:nvSpPr>
        <p:spPr>
          <a:xfrm>
            <a:off x="254523" y="5903893"/>
            <a:ext cx="7927942" cy="954107"/>
          </a:xfrm>
          <a:prstGeom prst="rect">
            <a:avLst/>
          </a:prstGeom>
          <a:noFill/>
        </p:spPr>
        <p:txBody>
          <a:bodyPr wrap="square" rtlCol="0">
            <a:spAutoFit/>
          </a:bodyPr>
          <a:lstStyle/>
          <a:p>
            <a:r>
              <a:rPr lang="zh-TW" altLang="en-US" sz="2800" dirty="0"/>
              <a:t>圖</a:t>
            </a:r>
            <a:r>
              <a:rPr lang="en-US" altLang="zh-TW" sz="2800" dirty="0"/>
              <a:t>2  2020</a:t>
            </a:r>
            <a:r>
              <a:rPr lang="zh-TW" altLang="en-US" sz="2800" dirty="0"/>
              <a:t>年</a:t>
            </a:r>
            <a:r>
              <a:rPr lang="en-US" altLang="zh-TW" sz="2800" dirty="0"/>
              <a:t>1</a:t>
            </a:r>
            <a:r>
              <a:rPr lang="zh-TW" altLang="en-US" sz="2800" dirty="0"/>
              <a:t>月</a:t>
            </a:r>
            <a:r>
              <a:rPr lang="en-US" altLang="zh-TW" sz="2800" dirty="0"/>
              <a:t>20</a:t>
            </a:r>
            <a:r>
              <a:rPr lang="zh-TW" altLang="en-US" sz="2800" dirty="0"/>
              <a:t>日有確診冠狀病毒病</a:t>
            </a:r>
            <a:endParaRPr lang="en-HK" altLang="zh-TW" sz="2800" dirty="0"/>
          </a:p>
          <a:p>
            <a:r>
              <a:rPr lang="en-HK" altLang="zh-TW" sz="2800" dirty="0"/>
              <a:t>       </a:t>
            </a:r>
            <a:r>
              <a:rPr lang="zh-TW" altLang="en-US" sz="2800" dirty="0"/>
              <a:t>個案的國家</a:t>
            </a:r>
            <a:endParaRPr lang="en-HK" sz="2800" dirty="0"/>
          </a:p>
        </p:txBody>
      </p:sp>
    </p:spTree>
    <p:extLst>
      <p:ext uri="{BB962C8B-B14F-4D97-AF65-F5344CB8AC3E}">
        <p14:creationId xmlns:p14="http://schemas.microsoft.com/office/powerpoint/2010/main" val="394425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AF359-6F56-460F-99EB-0AA6777415B0}"/>
              </a:ext>
            </a:extLst>
          </p:cNvPr>
          <p:cNvSpPr>
            <a:spLocks noGrp="1"/>
          </p:cNvSpPr>
          <p:nvPr>
            <p:ph type="title"/>
          </p:nvPr>
        </p:nvSpPr>
        <p:spPr>
          <a:xfrm>
            <a:off x="612742" y="166018"/>
            <a:ext cx="8012784" cy="691822"/>
          </a:xfrm>
        </p:spPr>
        <p:txBody>
          <a:bodyPr>
            <a:noAutofit/>
          </a:bodyPr>
          <a:lstStyle/>
          <a:p>
            <a:pPr>
              <a:lnSpc>
                <a:spcPct val="90000"/>
              </a:lnSpc>
            </a:pPr>
            <a:r>
              <a:rPr lang="en-US" altLang="zh-TW" sz="3200" b="1" u="sng" dirty="0">
                <a:solidFill>
                  <a:schemeClr val="tx1"/>
                </a:solidFill>
              </a:rPr>
              <a:t>(</a:t>
            </a:r>
            <a:r>
              <a:rPr lang="zh-TW" altLang="en-US" sz="3200" b="1" u="sng" dirty="0">
                <a:solidFill>
                  <a:schemeClr val="tx1"/>
                </a:solidFill>
              </a:rPr>
              <a:t>一</a:t>
            </a:r>
            <a:r>
              <a:rPr lang="en-US" altLang="zh-TW" sz="3200" b="1" u="sng" dirty="0">
                <a:solidFill>
                  <a:schemeClr val="tx1"/>
                </a:solidFill>
              </a:rPr>
              <a:t>) </a:t>
            </a:r>
            <a:r>
              <a:rPr lang="zh-TW" altLang="en-US" sz="3200" b="1" u="sng" dirty="0">
                <a:solidFill>
                  <a:schemeClr val="tx1"/>
                </a:solidFill>
              </a:rPr>
              <a:t>簡介及背景 </a:t>
            </a:r>
            <a:r>
              <a:rPr lang="en-US" altLang="zh-TW" sz="3200" b="1" u="sng" dirty="0">
                <a:solidFill>
                  <a:schemeClr val="tx1"/>
                </a:solidFill>
              </a:rPr>
              <a:t>– 2019 </a:t>
            </a:r>
            <a:r>
              <a:rPr lang="zh-TW" altLang="en-US" sz="3200" b="1" u="sng" dirty="0">
                <a:solidFill>
                  <a:schemeClr val="tx1"/>
                </a:solidFill>
              </a:rPr>
              <a:t>冠狀病毒病</a:t>
            </a:r>
            <a:endParaRPr lang="en-HK" sz="3200" b="1" u="sng" dirty="0">
              <a:solidFill>
                <a:schemeClr val="tx1"/>
              </a:solidFill>
            </a:endParaRPr>
          </a:p>
        </p:txBody>
      </p:sp>
      <p:sp>
        <p:nvSpPr>
          <p:cNvPr id="3" name="Content Placeholder 2">
            <a:extLst>
              <a:ext uri="{FF2B5EF4-FFF2-40B4-BE49-F238E27FC236}">
                <a16:creationId xmlns:a16="http://schemas.microsoft.com/office/drawing/2014/main" id="{B953386A-B7D8-41AE-B69E-81FD7B25C64F}"/>
              </a:ext>
            </a:extLst>
          </p:cNvPr>
          <p:cNvSpPr>
            <a:spLocks noGrp="1"/>
          </p:cNvSpPr>
          <p:nvPr>
            <p:ph idx="1"/>
          </p:nvPr>
        </p:nvSpPr>
        <p:spPr>
          <a:xfrm>
            <a:off x="424382" y="729934"/>
            <a:ext cx="8408710" cy="2795692"/>
          </a:xfrm>
        </p:spPr>
        <p:txBody>
          <a:bodyPr>
            <a:normAutofit/>
          </a:bodyPr>
          <a:lstStyle/>
          <a:p>
            <a:pPr>
              <a:lnSpc>
                <a:spcPct val="90000"/>
              </a:lnSpc>
            </a:pPr>
            <a:r>
              <a:rPr lang="zh-TW" altLang="en-US" sz="2800" dirty="0">
                <a:solidFill>
                  <a:schemeClr val="tx1"/>
                </a:solidFill>
              </a:rPr>
              <a:t>根據世界衛生組織 </a:t>
            </a:r>
            <a:r>
              <a:rPr lang="en-HK" altLang="zh-TW" sz="2800" dirty="0">
                <a:solidFill>
                  <a:schemeClr val="tx1"/>
                </a:solidFill>
              </a:rPr>
              <a:t>(World Health Organization) </a:t>
            </a:r>
            <a:r>
              <a:rPr lang="zh-TW" altLang="en-US" sz="2800" dirty="0">
                <a:solidFill>
                  <a:schemeClr val="tx1"/>
                </a:solidFill>
              </a:rPr>
              <a:t>網頁的資料顯示，中國湖北省武漢市於</a:t>
            </a:r>
            <a:r>
              <a:rPr lang="en-HK" sz="2800" dirty="0">
                <a:solidFill>
                  <a:schemeClr val="tx1"/>
                </a:solidFill>
              </a:rPr>
              <a:t>2019</a:t>
            </a:r>
            <a:r>
              <a:rPr lang="zh-TW" altLang="en-US" sz="2800" dirty="0">
                <a:solidFill>
                  <a:schemeClr val="tx1"/>
                </a:solidFill>
              </a:rPr>
              <a:t>年</a:t>
            </a:r>
            <a:r>
              <a:rPr lang="en-HK" sz="2800" dirty="0">
                <a:solidFill>
                  <a:schemeClr val="tx1"/>
                </a:solidFill>
              </a:rPr>
              <a:t>12</a:t>
            </a:r>
            <a:r>
              <a:rPr lang="zh-TW" altLang="en-US" sz="2800" dirty="0">
                <a:solidFill>
                  <a:schemeClr val="tx1"/>
                </a:solidFill>
              </a:rPr>
              <a:t>月</a:t>
            </a:r>
            <a:r>
              <a:rPr lang="en-HK" sz="2800" dirty="0">
                <a:solidFill>
                  <a:schemeClr val="tx1"/>
                </a:solidFill>
              </a:rPr>
              <a:t>31</a:t>
            </a:r>
            <a:r>
              <a:rPr lang="zh-TW" altLang="en-US" sz="2800" dirty="0">
                <a:solidFill>
                  <a:schemeClr val="tx1"/>
                </a:solidFill>
              </a:rPr>
              <a:t>日發現了若干不明肺炎病例，而該病毒與任何其它已知的病毒皆不符。</a:t>
            </a:r>
            <a:r>
              <a:rPr lang="en-US" altLang="zh-TW" sz="2800" dirty="0">
                <a:solidFill>
                  <a:schemeClr val="tx1"/>
                </a:solidFill>
              </a:rPr>
              <a:t>2020</a:t>
            </a:r>
            <a:r>
              <a:rPr lang="zh-TW" altLang="en-US" sz="2800" dirty="0">
                <a:solidFill>
                  <a:schemeClr val="tx1"/>
                </a:solidFill>
              </a:rPr>
              <a:t>年</a:t>
            </a:r>
            <a:r>
              <a:rPr lang="en-US" altLang="zh-TW" sz="2800" dirty="0">
                <a:solidFill>
                  <a:schemeClr val="tx1"/>
                </a:solidFill>
              </a:rPr>
              <a:t>1</a:t>
            </a:r>
            <a:r>
              <a:rPr lang="zh-TW" altLang="en-US" sz="2800" dirty="0">
                <a:solidFill>
                  <a:schemeClr val="tx1"/>
                </a:solidFill>
              </a:rPr>
              <a:t>月</a:t>
            </a:r>
            <a:r>
              <a:rPr lang="en-US" altLang="zh-TW" sz="2800" dirty="0">
                <a:solidFill>
                  <a:schemeClr val="tx1"/>
                </a:solidFill>
              </a:rPr>
              <a:t>7</a:t>
            </a:r>
            <a:r>
              <a:rPr lang="zh-TW" altLang="en-US" sz="2800" dirty="0">
                <a:solidFill>
                  <a:schemeClr val="tx1"/>
                </a:solidFill>
              </a:rPr>
              <a:t>日，中國確認於湖北省武漢市所出現的病毒是一種新病毒，屬於冠狀病毒。世界衛生組織當時把這一種新病毒暫時命名為</a:t>
            </a:r>
            <a:r>
              <a:rPr lang="en-US" altLang="zh-TW" sz="2800" b="1" dirty="0">
                <a:solidFill>
                  <a:schemeClr val="tx1"/>
                </a:solidFill>
              </a:rPr>
              <a:t>2019</a:t>
            </a:r>
            <a:r>
              <a:rPr lang="zh-TW" altLang="en-US" sz="2800" b="1" dirty="0">
                <a:solidFill>
                  <a:schemeClr val="tx1"/>
                </a:solidFill>
              </a:rPr>
              <a:t>新型冠狀病毒（</a:t>
            </a:r>
            <a:r>
              <a:rPr lang="en-US" altLang="zh-TW" sz="2800" b="1" dirty="0">
                <a:solidFill>
                  <a:schemeClr val="tx1"/>
                </a:solidFill>
              </a:rPr>
              <a:t>2019-nCoV</a:t>
            </a:r>
            <a:r>
              <a:rPr lang="zh-TW" altLang="en-US" sz="2800" b="1" dirty="0">
                <a:solidFill>
                  <a:schemeClr val="tx1"/>
                </a:solidFill>
              </a:rPr>
              <a:t>）。</a:t>
            </a:r>
            <a:endParaRPr lang="zh-TW" altLang="en-US" sz="2800" dirty="0">
              <a:solidFill>
                <a:schemeClr val="tx1"/>
              </a:solidFill>
            </a:endParaRPr>
          </a:p>
          <a:p>
            <a:pPr>
              <a:lnSpc>
                <a:spcPct val="90000"/>
              </a:lnSpc>
            </a:pPr>
            <a:endParaRPr lang="en-HK" altLang="zh-TW" sz="2800" dirty="0">
              <a:solidFill>
                <a:schemeClr val="tx1"/>
              </a:solidFill>
            </a:endParaRPr>
          </a:p>
          <a:p>
            <a:pPr>
              <a:lnSpc>
                <a:spcPct val="90000"/>
              </a:lnSpc>
            </a:pPr>
            <a:endParaRPr lang="en-HK" sz="2800" dirty="0"/>
          </a:p>
          <a:p>
            <a:pPr marL="0" indent="0">
              <a:lnSpc>
                <a:spcPct val="90000"/>
              </a:lnSpc>
              <a:buNone/>
            </a:pPr>
            <a:endParaRPr lang="en-HK" dirty="0"/>
          </a:p>
        </p:txBody>
      </p:sp>
      <p:pic>
        <p:nvPicPr>
          <p:cNvPr id="6" name="Picture 5" descr="A close up of a logo&#10;&#10;Description automatically generated">
            <a:extLst>
              <a:ext uri="{FF2B5EF4-FFF2-40B4-BE49-F238E27FC236}">
                <a16:creationId xmlns:a16="http://schemas.microsoft.com/office/drawing/2014/main" id="{F07E58F1-EE0C-4B04-A763-C166E20E052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1176" t="15670" r="10046" b="14022"/>
          <a:stretch/>
        </p:blipFill>
        <p:spPr>
          <a:xfrm>
            <a:off x="-1" y="3745066"/>
            <a:ext cx="2464259" cy="3108543"/>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37F5B167-B6E0-486C-87BC-941EBFC1FC6A}"/>
              </a:ext>
            </a:extLst>
          </p:cNvPr>
          <p:cNvSpPr/>
          <p:nvPr/>
        </p:nvSpPr>
        <p:spPr>
          <a:xfrm>
            <a:off x="2465284" y="3583439"/>
            <a:ext cx="6471325" cy="310854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冠狀病毒是一個大型病毒家族，包括引起普通感冒的病毒，以及嚴重急性呼吸綜合症冠狀病毒和中東呼吸綜合症冠狀病毒等。</a:t>
            </a:r>
            <a:endParaRPr kumimoji="0" lang="en-HK" altLang="zh-TW"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至</a:t>
            </a:r>
            <a:r>
              <a:rPr kumimoji="0" lang="en-US" altLang="zh-TW"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2020</a:t>
            </a:r>
            <a:r>
              <a:rPr kumimoji="0" lang="zh-TW" altLang="en-US"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年</a:t>
            </a:r>
            <a:r>
              <a:rPr kumimoji="0" lang="en-US" altLang="zh-TW"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2</a:t>
            </a:r>
            <a:r>
              <a:rPr kumimoji="0" lang="zh-TW" altLang="en-US"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月，世界衛生組織為因新型冠狀病毒而引起的疾病正式定名為</a:t>
            </a:r>
            <a:r>
              <a:rPr kumimoji="0" lang="en-US" altLang="zh-TW"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a:t>
            </a:r>
            <a:r>
              <a:rPr kumimoji="0" lang="en-US" altLang="zh-TW" sz="2800" b="1"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2019</a:t>
            </a:r>
            <a:r>
              <a:rPr kumimoji="0" lang="zh-TW" altLang="en-US" sz="2800" b="1"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冠狀病毒病</a:t>
            </a:r>
            <a:r>
              <a:rPr kumimoji="0" lang="en-US" altLang="zh-TW" sz="2800" b="1"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(COVID-19)</a:t>
            </a:r>
            <a:r>
              <a:rPr kumimoji="0" lang="en-US" altLang="zh-TW"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a:t>
            </a:r>
          </a:p>
        </p:txBody>
      </p:sp>
    </p:spTree>
    <p:extLst>
      <p:ext uri="{BB962C8B-B14F-4D97-AF65-F5344CB8AC3E}">
        <p14:creationId xmlns:p14="http://schemas.microsoft.com/office/powerpoint/2010/main" val="13029808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E9D33D-A245-4570-ACE0-BD082F9AC53B}"/>
              </a:ext>
            </a:extLst>
          </p:cNvPr>
          <p:cNvSpPr>
            <a:spLocks noGrp="1"/>
          </p:cNvSpPr>
          <p:nvPr>
            <p:ph idx="1"/>
          </p:nvPr>
        </p:nvSpPr>
        <p:spPr>
          <a:xfrm>
            <a:off x="168636" y="795369"/>
            <a:ext cx="7401088" cy="5267262"/>
          </a:xfrm>
        </p:spPr>
        <p:txBody>
          <a:bodyPr>
            <a:normAutofit/>
          </a:bodyPr>
          <a:lstStyle/>
          <a:p>
            <a:r>
              <a:rPr lang="zh-TW" altLang="en-US" sz="3200" dirty="0">
                <a:solidFill>
                  <a:schemeClr val="tx1"/>
                </a:solidFill>
              </a:rPr>
              <a:t>地理教師可利用一些經核實</a:t>
            </a:r>
            <a:r>
              <a:rPr lang="en-US" altLang="zh-TW" sz="3200" dirty="0">
                <a:solidFill>
                  <a:schemeClr val="tx1"/>
                </a:solidFill>
              </a:rPr>
              <a:t>(</a:t>
            </a:r>
            <a:r>
              <a:rPr lang="zh-TW" altLang="en-US" sz="3200" dirty="0">
                <a:solidFill>
                  <a:schemeClr val="tx1"/>
                </a:solidFill>
              </a:rPr>
              <a:t>如世界衛生組織及香港衛生署衛生防護中心</a:t>
            </a:r>
            <a:r>
              <a:rPr lang="en-US" altLang="zh-TW" sz="3200" dirty="0">
                <a:solidFill>
                  <a:schemeClr val="tx1"/>
                </a:solidFill>
              </a:rPr>
              <a:t>)</a:t>
            </a:r>
            <a:r>
              <a:rPr lang="zh-TW" altLang="en-US" sz="3200" dirty="0">
                <a:solidFill>
                  <a:schemeClr val="tx1"/>
                </a:solidFill>
              </a:rPr>
              <a:t>的數據，訓練高中學生一些基本的地理技能，特別是</a:t>
            </a:r>
            <a:r>
              <a:rPr lang="zh-TW" altLang="en-US" sz="3200" b="1" dirty="0">
                <a:solidFill>
                  <a:schemeClr val="accent2">
                    <a:lumMod val="75000"/>
                  </a:schemeClr>
                </a:solidFill>
              </a:rPr>
              <a:t>數據處理、展示及分析</a:t>
            </a:r>
            <a:r>
              <a:rPr lang="zh-TW" altLang="en-US" sz="3200" dirty="0">
                <a:solidFill>
                  <a:schemeClr val="tx1"/>
                </a:solidFill>
              </a:rPr>
              <a:t>的能力</a:t>
            </a:r>
            <a:endParaRPr lang="en-HK" altLang="zh-TW" sz="3200" dirty="0">
              <a:solidFill>
                <a:schemeClr val="tx1"/>
              </a:solidFill>
            </a:endParaRPr>
          </a:p>
          <a:p>
            <a:r>
              <a:rPr lang="zh-TW" altLang="en-US" sz="3200" dirty="0">
                <a:solidFill>
                  <a:schemeClr val="tx1"/>
                </a:solidFill>
              </a:rPr>
              <a:t>教師可利用網上有關世界各地的</a:t>
            </a:r>
            <a:r>
              <a:rPr lang="en-US" altLang="zh-TW" sz="3200" b="1" dirty="0">
                <a:solidFill>
                  <a:schemeClr val="accent2">
                    <a:lumMod val="75000"/>
                  </a:schemeClr>
                </a:solidFill>
              </a:rPr>
              <a:t>(1) </a:t>
            </a:r>
            <a:r>
              <a:rPr lang="zh-TW" altLang="en-US" sz="3200" b="1" dirty="0">
                <a:solidFill>
                  <a:schemeClr val="accent2">
                    <a:lumMod val="75000"/>
                  </a:schemeClr>
                </a:solidFill>
              </a:rPr>
              <a:t>感染確診數字及</a:t>
            </a:r>
            <a:r>
              <a:rPr lang="en-US" altLang="zh-TW" sz="3200" b="1" dirty="0">
                <a:solidFill>
                  <a:schemeClr val="accent2">
                    <a:lumMod val="75000"/>
                  </a:schemeClr>
                </a:solidFill>
              </a:rPr>
              <a:t>(2) </a:t>
            </a:r>
            <a:r>
              <a:rPr lang="zh-TW" altLang="en-US" sz="3200" b="1" dirty="0">
                <a:solidFill>
                  <a:schemeClr val="accent2">
                    <a:lumMod val="75000"/>
                  </a:schemeClr>
                </a:solidFill>
              </a:rPr>
              <a:t>死亡數字</a:t>
            </a:r>
            <a:r>
              <a:rPr lang="zh-TW" altLang="en-US" sz="3200" dirty="0"/>
              <a:t>，</a:t>
            </a:r>
            <a:r>
              <a:rPr lang="zh-TW" altLang="en-US" sz="3200" dirty="0">
                <a:solidFill>
                  <a:schemeClr val="tx1"/>
                </a:solidFill>
              </a:rPr>
              <a:t>引導學生利用不同的地理</a:t>
            </a:r>
            <a:r>
              <a:rPr lang="zh-TW" altLang="en-US" sz="3200" b="1" dirty="0">
                <a:solidFill>
                  <a:schemeClr val="accent2">
                    <a:lumMod val="75000"/>
                  </a:schemeClr>
                </a:solidFill>
              </a:rPr>
              <a:t>圖表</a:t>
            </a:r>
            <a:r>
              <a:rPr lang="zh-TW" altLang="en-US" sz="3200" dirty="0"/>
              <a:t>及</a:t>
            </a:r>
            <a:r>
              <a:rPr lang="zh-TW" altLang="en-US" sz="3200" b="1" dirty="0">
                <a:solidFill>
                  <a:schemeClr val="accent2">
                    <a:lumMod val="75000"/>
                  </a:schemeClr>
                </a:solidFill>
              </a:rPr>
              <a:t>地圖</a:t>
            </a:r>
            <a:r>
              <a:rPr lang="zh-TW" altLang="en-US" sz="3200" dirty="0">
                <a:solidFill>
                  <a:schemeClr val="tx1"/>
                </a:solidFill>
              </a:rPr>
              <a:t>來展示數據：</a:t>
            </a:r>
            <a:endParaRPr lang="en-HK" altLang="zh-TW" sz="3200" dirty="0">
              <a:solidFill>
                <a:schemeClr val="tx1"/>
              </a:solidFill>
            </a:endParaRPr>
          </a:p>
          <a:p>
            <a:endParaRPr lang="en-HK" sz="2400" dirty="0"/>
          </a:p>
        </p:txBody>
      </p:sp>
    </p:spTree>
    <p:extLst>
      <p:ext uri="{BB962C8B-B14F-4D97-AF65-F5344CB8AC3E}">
        <p14:creationId xmlns:p14="http://schemas.microsoft.com/office/powerpoint/2010/main" val="33469952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CBB1E-90EB-4427-88AD-2C35D1D9AAD4}"/>
              </a:ext>
            </a:extLst>
          </p:cNvPr>
          <p:cNvSpPr>
            <a:spLocks noGrp="1"/>
          </p:cNvSpPr>
          <p:nvPr>
            <p:ph idx="1"/>
          </p:nvPr>
        </p:nvSpPr>
        <p:spPr>
          <a:xfrm>
            <a:off x="72952" y="198934"/>
            <a:ext cx="7451682" cy="6652204"/>
          </a:xfrm>
        </p:spPr>
        <p:txBody>
          <a:bodyPr>
            <a:normAutofit fontScale="92500" lnSpcReduction="10000"/>
          </a:bodyPr>
          <a:lstStyle/>
          <a:p>
            <a:pPr>
              <a:buFont typeface="+mj-lt"/>
              <a:buAutoNum type="arabicPeriod"/>
            </a:pPr>
            <a:r>
              <a:rPr lang="zh-TW" altLang="en-US" sz="3200" b="1" dirty="0">
                <a:solidFill>
                  <a:schemeClr val="accent2">
                    <a:lumMod val="75000"/>
                  </a:schemeClr>
                </a:solidFill>
              </a:rPr>
              <a:t>點示圖及比例符號圖 </a:t>
            </a:r>
            <a:r>
              <a:rPr lang="en-US" altLang="zh-TW" sz="3200" dirty="0"/>
              <a:t>(</a:t>
            </a:r>
            <a:r>
              <a:rPr lang="zh-TW" altLang="en-US" sz="3200" dirty="0"/>
              <a:t>例如可用來展示香港各區</a:t>
            </a:r>
            <a:r>
              <a:rPr lang="zh-TW" altLang="en-US" sz="3200" dirty="0">
                <a:solidFill>
                  <a:schemeClr val="tx1"/>
                </a:solidFill>
              </a:rPr>
              <a:t>位</a:t>
            </a:r>
            <a:r>
              <a:rPr lang="zh-TW" altLang="en-US" sz="3200" dirty="0"/>
              <a:t>的感染確診數字</a:t>
            </a:r>
            <a:r>
              <a:rPr lang="en-US" altLang="zh-TW" sz="3200" dirty="0"/>
              <a:t>) [</a:t>
            </a:r>
            <a:r>
              <a:rPr lang="zh-TW" altLang="en-US" sz="3200" dirty="0"/>
              <a:t>註：</a:t>
            </a:r>
            <a:r>
              <a:rPr lang="zh-TW" altLang="en-US" sz="3200" b="1" dirty="0">
                <a:solidFill>
                  <a:schemeClr val="accent2">
                    <a:lumMod val="75000"/>
                  </a:schemeClr>
                </a:solidFill>
              </a:rPr>
              <a:t>本地層面</a:t>
            </a:r>
            <a:r>
              <a:rPr lang="en-US" altLang="zh-TW" sz="3200" dirty="0"/>
              <a:t>]</a:t>
            </a:r>
            <a:endParaRPr lang="en-HK" altLang="zh-TW" sz="3200" dirty="0"/>
          </a:p>
          <a:p>
            <a:pPr>
              <a:buFont typeface="+mj-lt"/>
              <a:buAutoNum type="arabicPeriod"/>
            </a:pPr>
            <a:r>
              <a:rPr lang="zh-TW" altLang="en-US" sz="3200" b="1" dirty="0">
                <a:solidFill>
                  <a:schemeClr val="accent2">
                    <a:lumMod val="75000"/>
                  </a:schemeClr>
                </a:solidFill>
              </a:rPr>
              <a:t>加插了棒形圖的地圖 </a:t>
            </a:r>
            <a:r>
              <a:rPr lang="en-US" altLang="zh-TW" sz="3200" dirty="0"/>
              <a:t>(</a:t>
            </a:r>
            <a:r>
              <a:rPr lang="zh-TW" altLang="en-US" sz="3200" dirty="0"/>
              <a:t>例如可用來展示中國各省的感染確診數字及死亡數字</a:t>
            </a:r>
            <a:r>
              <a:rPr lang="en-US" altLang="zh-TW" sz="3200" dirty="0"/>
              <a:t>(</a:t>
            </a:r>
            <a:r>
              <a:rPr lang="zh-TW" altLang="en-US" sz="3200" dirty="0"/>
              <a:t>即兩組數據</a:t>
            </a:r>
            <a:r>
              <a:rPr lang="en-US" altLang="zh-TW" sz="3200" dirty="0"/>
              <a:t>))</a:t>
            </a:r>
            <a:r>
              <a:rPr lang="zh-TW" altLang="en-US" sz="3200" dirty="0"/>
              <a:t> </a:t>
            </a:r>
            <a:r>
              <a:rPr lang="en-US" altLang="zh-TW" sz="3200" dirty="0"/>
              <a:t>[</a:t>
            </a:r>
            <a:r>
              <a:rPr lang="zh-TW" altLang="en-US" sz="3200" dirty="0"/>
              <a:t>註：</a:t>
            </a:r>
            <a:r>
              <a:rPr lang="zh-TW" altLang="en-US" sz="3200" b="1" dirty="0">
                <a:solidFill>
                  <a:schemeClr val="accent2">
                    <a:lumMod val="75000"/>
                  </a:schemeClr>
                </a:solidFill>
              </a:rPr>
              <a:t>國家層面</a:t>
            </a:r>
            <a:r>
              <a:rPr lang="en-US" altLang="zh-TW" sz="3200" dirty="0"/>
              <a:t>]</a:t>
            </a:r>
            <a:endParaRPr lang="en-HK" altLang="zh-TW" sz="3200" dirty="0"/>
          </a:p>
          <a:p>
            <a:pPr>
              <a:buFont typeface="+mj-lt"/>
              <a:buAutoNum type="arabicPeriod"/>
            </a:pPr>
            <a:r>
              <a:rPr lang="zh-TW" altLang="en-US" sz="3200" b="1" dirty="0">
                <a:solidFill>
                  <a:schemeClr val="accent2">
                    <a:lumMod val="75000"/>
                  </a:schemeClr>
                </a:solidFill>
              </a:rPr>
              <a:t>等值區域圖 </a:t>
            </a:r>
            <a:r>
              <a:rPr lang="en-US" altLang="zh-TW" sz="3200" dirty="0"/>
              <a:t>(</a:t>
            </a:r>
            <a:r>
              <a:rPr lang="zh-TW" altLang="en-US" sz="3200" dirty="0"/>
              <a:t>例如可用來展示全球各國的感染確診數字</a:t>
            </a:r>
            <a:r>
              <a:rPr lang="en-US" altLang="zh-TW" sz="3200" dirty="0"/>
              <a:t>) [</a:t>
            </a:r>
            <a:r>
              <a:rPr lang="zh-TW" altLang="en-US" sz="3200" dirty="0"/>
              <a:t>註：</a:t>
            </a:r>
            <a:r>
              <a:rPr lang="zh-TW" altLang="en-US" sz="3200" b="1" dirty="0">
                <a:solidFill>
                  <a:schemeClr val="accent2">
                    <a:lumMod val="75000"/>
                  </a:schemeClr>
                </a:solidFill>
              </a:rPr>
              <a:t>全球層面</a:t>
            </a:r>
            <a:r>
              <a:rPr lang="en-US" altLang="zh-TW" sz="3200" dirty="0"/>
              <a:t>]</a:t>
            </a:r>
          </a:p>
          <a:p>
            <a:pPr marL="0" indent="0">
              <a:buNone/>
            </a:pPr>
            <a:r>
              <a:rPr lang="zh-TW" altLang="en-US" sz="3200" dirty="0"/>
              <a:t>*教師應按其學生的能力、興趣及需要，而決定其學生需要繪畫以上何種圖表 </a:t>
            </a:r>
            <a:r>
              <a:rPr lang="en-US" altLang="zh-TW" sz="3200" dirty="0">
                <a:solidFill>
                  <a:schemeClr val="tx1"/>
                </a:solidFill>
              </a:rPr>
              <a:t>/ </a:t>
            </a:r>
            <a:r>
              <a:rPr lang="zh-TW" altLang="en-US" sz="3200" dirty="0">
                <a:solidFill>
                  <a:schemeClr val="tx1"/>
                </a:solidFill>
              </a:rPr>
              <a:t>完成學生工作紙中哪些部分</a:t>
            </a:r>
            <a:endParaRPr lang="en-HK" altLang="zh-TW" sz="3200" dirty="0">
              <a:solidFill>
                <a:schemeClr val="tx1"/>
              </a:solidFill>
            </a:endParaRPr>
          </a:p>
          <a:p>
            <a:pPr marL="0" indent="0">
              <a:buNone/>
            </a:pPr>
            <a:r>
              <a:rPr lang="zh-TW" altLang="en-US" sz="3200" dirty="0"/>
              <a:t>**藉著以上三種圖表的繪製，教師可同時帶出地理科中</a:t>
            </a:r>
            <a:r>
              <a:rPr lang="en-US" altLang="zh-TW" sz="3200" b="1" dirty="0">
                <a:solidFill>
                  <a:schemeClr val="accent2">
                    <a:lumMod val="75000"/>
                  </a:schemeClr>
                </a:solidFill>
              </a:rPr>
              <a:t>(1) </a:t>
            </a:r>
            <a:r>
              <a:rPr lang="zh-TW" altLang="en-US" sz="3200" b="1" dirty="0">
                <a:solidFill>
                  <a:schemeClr val="accent2">
                    <a:lumMod val="75000"/>
                  </a:schemeClr>
                </a:solidFill>
              </a:rPr>
              <a:t>本地層面、</a:t>
            </a:r>
            <a:r>
              <a:rPr lang="en-US" altLang="zh-TW" sz="3200" b="1" dirty="0">
                <a:solidFill>
                  <a:schemeClr val="accent2">
                    <a:lumMod val="75000"/>
                  </a:schemeClr>
                </a:solidFill>
              </a:rPr>
              <a:t>(2) </a:t>
            </a:r>
            <a:r>
              <a:rPr lang="zh-TW" altLang="en-US" sz="3200" b="1" dirty="0">
                <a:solidFill>
                  <a:schemeClr val="accent2">
                    <a:lumMod val="75000"/>
                  </a:schemeClr>
                </a:solidFill>
              </a:rPr>
              <a:t>國家層面 及 </a:t>
            </a:r>
            <a:r>
              <a:rPr lang="en-US" altLang="zh-TW" sz="3200" b="1" dirty="0">
                <a:solidFill>
                  <a:schemeClr val="accent2">
                    <a:lumMod val="75000"/>
                  </a:schemeClr>
                </a:solidFill>
              </a:rPr>
              <a:t>(3) </a:t>
            </a:r>
            <a:r>
              <a:rPr lang="zh-TW" altLang="en-US" sz="3200" b="1" dirty="0">
                <a:solidFill>
                  <a:schemeClr val="accent2">
                    <a:lumMod val="75000"/>
                  </a:schemeClr>
                </a:solidFill>
              </a:rPr>
              <a:t>全球層面</a:t>
            </a:r>
            <a:r>
              <a:rPr lang="zh-TW" altLang="en-US" sz="3200" dirty="0"/>
              <a:t> 的學習架構及分析概念</a:t>
            </a:r>
            <a:r>
              <a:rPr lang="zh-TW" altLang="en-US" sz="3200" dirty="0">
                <a:solidFill>
                  <a:schemeClr val="tx1"/>
                </a:solidFill>
              </a:rPr>
              <a:t>，以及不同地區的互動關係</a:t>
            </a:r>
            <a:endParaRPr lang="en-US" altLang="zh-TW" sz="3200" dirty="0">
              <a:solidFill>
                <a:schemeClr val="tx1"/>
              </a:solidFill>
            </a:endParaRPr>
          </a:p>
          <a:p>
            <a:pPr marL="0" indent="0">
              <a:buNone/>
            </a:pPr>
            <a:endParaRPr lang="en-US" altLang="zh-TW" sz="2400" dirty="0"/>
          </a:p>
          <a:p>
            <a:pPr marL="0" indent="0">
              <a:buNone/>
            </a:pPr>
            <a:endParaRPr lang="en-US" altLang="zh-TW" sz="2400" dirty="0"/>
          </a:p>
          <a:p>
            <a:pPr>
              <a:buFont typeface="+mj-lt"/>
              <a:buAutoNum type="arabicPeriod"/>
            </a:pPr>
            <a:endParaRPr lang="en-US" altLang="zh-TW" sz="2400" dirty="0"/>
          </a:p>
          <a:p>
            <a:pPr>
              <a:buFont typeface="+mj-lt"/>
              <a:buAutoNum type="arabicPeriod"/>
            </a:pPr>
            <a:endParaRPr lang="en-HK" sz="2400" dirty="0"/>
          </a:p>
        </p:txBody>
      </p:sp>
    </p:spTree>
    <p:extLst>
      <p:ext uri="{BB962C8B-B14F-4D97-AF65-F5344CB8AC3E}">
        <p14:creationId xmlns:p14="http://schemas.microsoft.com/office/powerpoint/2010/main" val="1451324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ADBF-6C05-46D7-9F19-20B1134766CA}"/>
              </a:ext>
            </a:extLst>
          </p:cNvPr>
          <p:cNvSpPr>
            <a:spLocks noGrp="1"/>
          </p:cNvSpPr>
          <p:nvPr>
            <p:ph type="title"/>
          </p:nvPr>
        </p:nvSpPr>
        <p:spPr>
          <a:xfrm>
            <a:off x="518168" y="424371"/>
            <a:ext cx="6447501" cy="531159"/>
          </a:xfrm>
        </p:spPr>
        <p:txBody>
          <a:bodyPr>
            <a:normAutofit fontScale="90000"/>
          </a:bodyPr>
          <a:lstStyle/>
          <a:p>
            <a:r>
              <a:rPr lang="en-US" altLang="zh-TW" b="1" dirty="0"/>
              <a:t>(1)</a:t>
            </a:r>
            <a:r>
              <a:rPr lang="zh-TW" altLang="en-US" b="1" dirty="0"/>
              <a:t> 點示圖及比例符號圖簡介：</a:t>
            </a:r>
            <a:endParaRPr lang="en-HK" b="1" dirty="0"/>
          </a:p>
        </p:txBody>
      </p:sp>
      <p:sp>
        <p:nvSpPr>
          <p:cNvPr id="3" name="Content Placeholder 2">
            <a:extLst>
              <a:ext uri="{FF2B5EF4-FFF2-40B4-BE49-F238E27FC236}">
                <a16:creationId xmlns:a16="http://schemas.microsoft.com/office/drawing/2014/main" id="{0AACE899-D338-4C9B-B6F9-A8CABDA0C0D7}"/>
              </a:ext>
            </a:extLst>
          </p:cNvPr>
          <p:cNvSpPr>
            <a:spLocks noGrp="1"/>
          </p:cNvSpPr>
          <p:nvPr>
            <p:ph idx="1"/>
          </p:nvPr>
        </p:nvSpPr>
        <p:spPr>
          <a:xfrm>
            <a:off x="338318" y="1403522"/>
            <a:ext cx="4233682" cy="5030107"/>
          </a:xfrm>
        </p:spPr>
        <p:txBody>
          <a:bodyPr>
            <a:normAutofit/>
          </a:bodyPr>
          <a:lstStyle/>
          <a:p>
            <a:r>
              <a:rPr lang="zh-TW" altLang="en-US" sz="3200" dirty="0"/>
              <a:t>點示圖可顯示某些事物或現象</a:t>
            </a:r>
            <a:r>
              <a:rPr lang="en-US" altLang="zh-TW" sz="3200" dirty="0"/>
              <a:t>(</a:t>
            </a:r>
            <a:r>
              <a:rPr lang="zh-TW" altLang="en-US" sz="3200" dirty="0"/>
              <a:t>例如商店和銀行）的空間分布。我們可以使用相同大小的圓點或符號，如圖 </a:t>
            </a:r>
            <a:r>
              <a:rPr lang="en-US" altLang="zh-TW" sz="3200" dirty="0"/>
              <a:t>3</a:t>
            </a:r>
            <a:r>
              <a:rPr lang="zh-TW" altLang="en-US" sz="3200" dirty="0"/>
              <a:t>；也可以使用按比例大小不同的符號以顯示不同的數值（圖 </a:t>
            </a:r>
            <a:r>
              <a:rPr lang="en-US" altLang="zh-TW" sz="3200" dirty="0"/>
              <a:t>4</a:t>
            </a:r>
            <a:r>
              <a:rPr lang="zh-TW" altLang="en-US" sz="3200" dirty="0"/>
              <a:t>）</a:t>
            </a:r>
            <a:endParaRPr lang="en-HK" sz="3200" dirty="0"/>
          </a:p>
        </p:txBody>
      </p:sp>
      <p:pic>
        <p:nvPicPr>
          <p:cNvPr id="5" name="Picture 4">
            <a:extLst>
              <a:ext uri="{FF2B5EF4-FFF2-40B4-BE49-F238E27FC236}">
                <a16:creationId xmlns:a16="http://schemas.microsoft.com/office/drawing/2014/main" id="{958C3A24-B61B-4145-8C80-E41710456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142" y="2012632"/>
            <a:ext cx="2794167" cy="2832736"/>
          </a:xfrm>
          <a:prstGeom prst="rect">
            <a:avLst/>
          </a:prstGeom>
        </p:spPr>
      </p:pic>
    </p:spTree>
    <p:extLst>
      <p:ext uri="{BB962C8B-B14F-4D97-AF65-F5344CB8AC3E}">
        <p14:creationId xmlns:p14="http://schemas.microsoft.com/office/powerpoint/2010/main" val="11057970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8E017F-5C4A-4CFA-9671-89786F78D7AE}"/>
              </a:ext>
            </a:extLst>
          </p:cNvPr>
          <p:cNvPicPr>
            <a:picLocks noChangeAspect="1"/>
          </p:cNvPicPr>
          <p:nvPr/>
        </p:nvPicPr>
        <p:blipFill rotWithShape="1">
          <a:blip r:embed="rId2"/>
          <a:srcRect l="30234" t="15556" r="30391" b="6944"/>
          <a:stretch/>
        </p:blipFill>
        <p:spPr>
          <a:xfrm>
            <a:off x="407194" y="106145"/>
            <a:ext cx="5965326" cy="6604467"/>
          </a:xfrm>
          <a:prstGeom prst="rect">
            <a:avLst/>
          </a:prstGeom>
        </p:spPr>
      </p:pic>
      <p:sp>
        <p:nvSpPr>
          <p:cNvPr id="3" name="TextBox 2">
            <a:extLst>
              <a:ext uri="{FF2B5EF4-FFF2-40B4-BE49-F238E27FC236}">
                <a16:creationId xmlns:a16="http://schemas.microsoft.com/office/drawing/2014/main" id="{A14BC559-0678-49EE-B9BA-0193E4083A8A}"/>
              </a:ext>
            </a:extLst>
          </p:cNvPr>
          <p:cNvSpPr txBox="1"/>
          <p:nvPr/>
        </p:nvSpPr>
        <p:spPr>
          <a:xfrm>
            <a:off x="3389857" y="5728735"/>
            <a:ext cx="3161772" cy="523220"/>
          </a:xfrm>
          <a:prstGeom prst="rect">
            <a:avLst/>
          </a:prstGeom>
          <a:noFill/>
        </p:spPr>
        <p:txBody>
          <a:bodyPr wrap="square" rtlCol="0">
            <a:spAutoFit/>
          </a:bodyPr>
          <a:lstStyle/>
          <a:p>
            <a:r>
              <a:rPr lang="zh-TW" altLang="en-US" sz="2800" dirty="0"/>
              <a:t>圖</a:t>
            </a:r>
            <a:r>
              <a:rPr lang="en-US" altLang="zh-TW" sz="2800" dirty="0"/>
              <a:t>3  </a:t>
            </a:r>
            <a:r>
              <a:rPr lang="zh-TW" altLang="en-US" sz="2800" dirty="0"/>
              <a:t>點示圖的例子</a:t>
            </a:r>
            <a:endParaRPr lang="en-HK" sz="2800" dirty="0"/>
          </a:p>
        </p:txBody>
      </p:sp>
    </p:spTree>
    <p:extLst>
      <p:ext uri="{BB962C8B-B14F-4D97-AF65-F5344CB8AC3E}">
        <p14:creationId xmlns:p14="http://schemas.microsoft.com/office/powerpoint/2010/main" val="9646623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1A72E-37D5-4E74-9609-2DEAEDE86AB8}"/>
              </a:ext>
            </a:extLst>
          </p:cNvPr>
          <p:cNvPicPr>
            <a:picLocks noChangeAspect="1"/>
          </p:cNvPicPr>
          <p:nvPr/>
        </p:nvPicPr>
        <p:blipFill rotWithShape="1">
          <a:blip r:embed="rId2"/>
          <a:srcRect l="21641" t="37917" r="21172" b="31250"/>
          <a:stretch/>
        </p:blipFill>
        <p:spPr>
          <a:xfrm>
            <a:off x="0" y="1464468"/>
            <a:ext cx="8974481" cy="2721770"/>
          </a:xfrm>
          <a:prstGeom prst="rect">
            <a:avLst/>
          </a:prstGeom>
        </p:spPr>
      </p:pic>
      <p:sp>
        <p:nvSpPr>
          <p:cNvPr id="4" name="TextBox 3">
            <a:extLst>
              <a:ext uri="{FF2B5EF4-FFF2-40B4-BE49-F238E27FC236}">
                <a16:creationId xmlns:a16="http://schemas.microsoft.com/office/drawing/2014/main" id="{BBE80317-9FFC-45F2-B5D5-168AC066C06E}"/>
              </a:ext>
            </a:extLst>
          </p:cNvPr>
          <p:cNvSpPr txBox="1"/>
          <p:nvPr/>
        </p:nvSpPr>
        <p:spPr>
          <a:xfrm>
            <a:off x="512249" y="4535441"/>
            <a:ext cx="7406266" cy="523220"/>
          </a:xfrm>
          <a:prstGeom prst="rect">
            <a:avLst/>
          </a:prstGeom>
          <a:noFill/>
        </p:spPr>
        <p:txBody>
          <a:bodyPr wrap="square" rtlCol="0">
            <a:spAutoFit/>
          </a:bodyPr>
          <a:lstStyle/>
          <a:p>
            <a:r>
              <a:rPr lang="zh-TW" altLang="en-US" sz="2800" dirty="0"/>
              <a:t>圖</a:t>
            </a:r>
            <a:r>
              <a:rPr lang="en-US" altLang="zh-TW" sz="2800" dirty="0"/>
              <a:t>4  </a:t>
            </a:r>
            <a:r>
              <a:rPr lang="zh-TW" altLang="en-US" sz="2800" dirty="0"/>
              <a:t>點示圖、比例符號圖與等值區域圖的分別 </a:t>
            </a:r>
            <a:endParaRPr lang="en-HK" sz="2800" dirty="0"/>
          </a:p>
        </p:txBody>
      </p:sp>
    </p:spTree>
    <p:extLst>
      <p:ext uri="{BB962C8B-B14F-4D97-AF65-F5344CB8AC3E}">
        <p14:creationId xmlns:p14="http://schemas.microsoft.com/office/powerpoint/2010/main" val="18894320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ADBF-6C05-46D7-9F19-20B1134766CA}"/>
              </a:ext>
            </a:extLst>
          </p:cNvPr>
          <p:cNvSpPr>
            <a:spLocks noGrp="1"/>
          </p:cNvSpPr>
          <p:nvPr>
            <p:ph type="title"/>
          </p:nvPr>
        </p:nvSpPr>
        <p:spPr>
          <a:xfrm>
            <a:off x="404306" y="720562"/>
            <a:ext cx="6447501" cy="531159"/>
          </a:xfrm>
        </p:spPr>
        <p:txBody>
          <a:bodyPr>
            <a:normAutofit fontScale="90000"/>
          </a:bodyPr>
          <a:lstStyle/>
          <a:p>
            <a:r>
              <a:rPr lang="en-US" altLang="zh-TW" b="1" dirty="0"/>
              <a:t>(2)</a:t>
            </a:r>
            <a:r>
              <a:rPr lang="zh-TW" altLang="en-US" b="1" dirty="0"/>
              <a:t> 等值區域圖簡介：</a:t>
            </a:r>
            <a:endParaRPr lang="en-HK" b="1" dirty="0"/>
          </a:p>
        </p:txBody>
      </p:sp>
      <p:sp>
        <p:nvSpPr>
          <p:cNvPr id="3" name="Content Placeholder 2">
            <a:extLst>
              <a:ext uri="{FF2B5EF4-FFF2-40B4-BE49-F238E27FC236}">
                <a16:creationId xmlns:a16="http://schemas.microsoft.com/office/drawing/2014/main" id="{0AACE899-D338-4C9B-B6F9-A8CABDA0C0D7}"/>
              </a:ext>
            </a:extLst>
          </p:cNvPr>
          <p:cNvSpPr>
            <a:spLocks noGrp="1"/>
          </p:cNvSpPr>
          <p:nvPr>
            <p:ph idx="1"/>
          </p:nvPr>
        </p:nvSpPr>
        <p:spPr>
          <a:xfrm>
            <a:off x="508001" y="1470581"/>
            <a:ext cx="6447501" cy="4247780"/>
          </a:xfrm>
        </p:spPr>
        <p:txBody>
          <a:bodyPr>
            <a:normAutofit/>
          </a:bodyPr>
          <a:lstStyle/>
          <a:p>
            <a:r>
              <a:rPr lang="zh-TW" altLang="en-US" sz="3200" dirty="0"/>
              <a:t>等值區域圖是主題地圖的一種，它利用圖例所示的數值繪製陰影</a:t>
            </a:r>
            <a:r>
              <a:rPr lang="en-US" altLang="zh-TW" sz="3200" dirty="0"/>
              <a:t>(</a:t>
            </a:r>
            <a:r>
              <a:rPr lang="zh-TW" altLang="en-US" sz="3200" dirty="0"/>
              <a:t>或深淺顏色</a:t>
            </a:r>
            <a:r>
              <a:rPr lang="en-US" altLang="zh-TW" sz="3200" dirty="0"/>
              <a:t>)</a:t>
            </a:r>
            <a:r>
              <a:rPr lang="zh-TW" altLang="en-US" sz="3200" dirty="0"/>
              <a:t>區以配合主題。此類地圖適合顯示如土地利用和人口上的數據差異 （圖 </a:t>
            </a:r>
            <a:r>
              <a:rPr lang="en-US" altLang="zh-TW" sz="3200" dirty="0"/>
              <a:t>5</a:t>
            </a:r>
            <a:r>
              <a:rPr lang="zh-TW" altLang="en-US" sz="3200" dirty="0"/>
              <a:t>），它能更好地展現出一個隨空間變化的視覺效果。 </a:t>
            </a:r>
            <a:endParaRPr lang="en-HK" sz="3200" dirty="0"/>
          </a:p>
        </p:txBody>
      </p:sp>
    </p:spTree>
    <p:extLst>
      <p:ext uri="{BB962C8B-B14F-4D97-AF65-F5344CB8AC3E}">
        <p14:creationId xmlns:p14="http://schemas.microsoft.com/office/powerpoint/2010/main" val="2330974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4DAD33-CF7B-4489-B849-75FBD630E4A0}"/>
              </a:ext>
            </a:extLst>
          </p:cNvPr>
          <p:cNvPicPr>
            <a:picLocks noChangeAspect="1"/>
          </p:cNvPicPr>
          <p:nvPr/>
        </p:nvPicPr>
        <p:blipFill rotWithShape="1">
          <a:blip r:embed="rId2"/>
          <a:srcRect l="21485" t="13749" r="21406" b="8473"/>
          <a:stretch/>
        </p:blipFill>
        <p:spPr>
          <a:xfrm>
            <a:off x="197447" y="197962"/>
            <a:ext cx="7124397" cy="5457815"/>
          </a:xfrm>
          <a:prstGeom prst="rect">
            <a:avLst/>
          </a:prstGeom>
        </p:spPr>
      </p:pic>
      <p:sp>
        <p:nvSpPr>
          <p:cNvPr id="3" name="TextBox 2">
            <a:extLst>
              <a:ext uri="{FF2B5EF4-FFF2-40B4-BE49-F238E27FC236}">
                <a16:creationId xmlns:a16="http://schemas.microsoft.com/office/drawing/2014/main" id="{DB441F4D-FFA5-45F3-9B52-3DD50E8E40BD}"/>
              </a:ext>
            </a:extLst>
          </p:cNvPr>
          <p:cNvSpPr txBox="1"/>
          <p:nvPr/>
        </p:nvSpPr>
        <p:spPr>
          <a:xfrm>
            <a:off x="1483028" y="5795760"/>
            <a:ext cx="4405941" cy="584775"/>
          </a:xfrm>
          <a:prstGeom prst="rect">
            <a:avLst/>
          </a:prstGeom>
          <a:noFill/>
        </p:spPr>
        <p:txBody>
          <a:bodyPr wrap="square" rtlCol="0">
            <a:spAutoFit/>
          </a:bodyPr>
          <a:lstStyle/>
          <a:p>
            <a:r>
              <a:rPr lang="zh-TW" altLang="en-US" sz="2800" dirty="0"/>
              <a:t>圖</a:t>
            </a:r>
            <a:r>
              <a:rPr lang="en-US" altLang="zh-TW" sz="2800" dirty="0"/>
              <a:t>5  </a:t>
            </a:r>
            <a:r>
              <a:rPr lang="zh-TW" altLang="en-US" sz="3200" dirty="0">
                <a:solidFill>
                  <a:prstClr val="black">
                    <a:lumMod val="75000"/>
                    <a:lumOff val="25000"/>
                  </a:prstClr>
                </a:solidFill>
              </a:rPr>
              <a:t>等值區域圖的例子</a:t>
            </a:r>
            <a:endParaRPr lang="en-HK" sz="2800" dirty="0"/>
          </a:p>
        </p:txBody>
      </p:sp>
    </p:spTree>
    <p:extLst>
      <p:ext uri="{BB962C8B-B14F-4D97-AF65-F5344CB8AC3E}">
        <p14:creationId xmlns:p14="http://schemas.microsoft.com/office/powerpoint/2010/main" val="9753697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ADBF-6C05-46D7-9F19-20B1134766CA}"/>
              </a:ext>
            </a:extLst>
          </p:cNvPr>
          <p:cNvSpPr>
            <a:spLocks noGrp="1"/>
          </p:cNvSpPr>
          <p:nvPr>
            <p:ph type="title"/>
          </p:nvPr>
        </p:nvSpPr>
        <p:spPr>
          <a:xfrm>
            <a:off x="188889" y="257595"/>
            <a:ext cx="6447501" cy="531159"/>
          </a:xfrm>
        </p:spPr>
        <p:txBody>
          <a:bodyPr>
            <a:normAutofit fontScale="90000"/>
          </a:bodyPr>
          <a:lstStyle/>
          <a:p>
            <a:r>
              <a:rPr lang="en-US" altLang="zh-TW" b="1" dirty="0"/>
              <a:t>(3)</a:t>
            </a:r>
            <a:r>
              <a:rPr lang="zh-TW" altLang="en-US" b="1" dirty="0"/>
              <a:t> 加插了棒形圖的地圖簡介：</a:t>
            </a:r>
            <a:endParaRPr lang="en-HK" b="1" dirty="0"/>
          </a:p>
        </p:txBody>
      </p:sp>
      <p:sp>
        <p:nvSpPr>
          <p:cNvPr id="3" name="Content Placeholder 2">
            <a:extLst>
              <a:ext uri="{FF2B5EF4-FFF2-40B4-BE49-F238E27FC236}">
                <a16:creationId xmlns:a16="http://schemas.microsoft.com/office/drawing/2014/main" id="{0AACE899-D338-4C9B-B6F9-A8CABDA0C0D7}"/>
              </a:ext>
            </a:extLst>
          </p:cNvPr>
          <p:cNvSpPr>
            <a:spLocks noGrp="1"/>
          </p:cNvSpPr>
          <p:nvPr>
            <p:ph idx="1"/>
          </p:nvPr>
        </p:nvSpPr>
        <p:spPr>
          <a:xfrm>
            <a:off x="307182" y="933254"/>
            <a:ext cx="6648320" cy="4785107"/>
          </a:xfrm>
        </p:spPr>
        <p:txBody>
          <a:bodyPr>
            <a:normAutofit/>
          </a:bodyPr>
          <a:lstStyle/>
          <a:p>
            <a:r>
              <a:rPr lang="zh-TW" altLang="en-US" sz="3200" b="1" dirty="0">
                <a:solidFill>
                  <a:schemeClr val="accent2">
                    <a:lumMod val="75000"/>
                  </a:schemeClr>
                </a:solidFill>
              </a:rPr>
              <a:t>棒形圖</a:t>
            </a:r>
            <a:r>
              <a:rPr lang="zh-TW" altLang="en-US" sz="3200" dirty="0"/>
              <a:t>適用於顯示不同類別的數值，它有助比較不同地點所蒐集得來的數據</a:t>
            </a:r>
            <a:r>
              <a:rPr lang="en-US" altLang="zh-TW" sz="3200" dirty="0"/>
              <a:t>(</a:t>
            </a:r>
            <a:r>
              <a:rPr lang="zh-TW" altLang="en-US" sz="3200" dirty="0"/>
              <a:t>例如：圖 </a:t>
            </a:r>
            <a:r>
              <a:rPr lang="en-US" altLang="zh-TW" sz="3200" dirty="0"/>
              <a:t>6) </a:t>
            </a:r>
          </a:p>
          <a:p>
            <a:endParaRPr lang="en-HK" sz="2400" dirty="0"/>
          </a:p>
        </p:txBody>
      </p:sp>
      <p:pic>
        <p:nvPicPr>
          <p:cNvPr id="4" name="Picture 3">
            <a:extLst>
              <a:ext uri="{FF2B5EF4-FFF2-40B4-BE49-F238E27FC236}">
                <a16:creationId xmlns:a16="http://schemas.microsoft.com/office/drawing/2014/main" id="{E4D4F17A-6CA6-4D18-8B05-C3BC327A1E89}"/>
              </a:ext>
            </a:extLst>
          </p:cNvPr>
          <p:cNvPicPr>
            <a:picLocks noChangeAspect="1"/>
          </p:cNvPicPr>
          <p:nvPr/>
        </p:nvPicPr>
        <p:blipFill rotWithShape="1">
          <a:blip r:embed="rId2"/>
          <a:srcRect l="29843" t="23848" r="29453" b="33611"/>
          <a:stretch/>
        </p:blipFill>
        <p:spPr>
          <a:xfrm>
            <a:off x="1143732" y="2585906"/>
            <a:ext cx="5570022" cy="3274598"/>
          </a:xfrm>
          <a:prstGeom prst="rect">
            <a:avLst/>
          </a:prstGeom>
        </p:spPr>
      </p:pic>
      <p:sp>
        <p:nvSpPr>
          <p:cNvPr id="5" name="TextBox 4">
            <a:extLst>
              <a:ext uri="{FF2B5EF4-FFF2-40B4-BE49-F238E27FC236}">
                <a16:creationId xmlns:a16="http://schemas.microsoft.com/office/drawing/2014/main" id="{7F852EB8-240A-4363-B6AC-0DE8953B86B6}"/>
              </a:ext>
            </a:extLst>
          </p:cNvPr>
          <p:cNvSpPr txBox="1"/>
          <p:nvPr/>
        </p:nvSpPr>
        <p:spPr>
          <a:xfrm>
            <a:off x="1167590" y="5924746"/>
            <a:ext cx="4927503" cy="523220"/>
          </a:xfrm>
          <a:prstGeom prst="rect">
            <a:avLst/>
          </a:prstGeom>
          <a:noFill/>
        </p:spPr>
        <p:txBody>
          <a:bodyPr wrap="square" rtlCol="0">
            <a:spAutoFit/>
          </a:bodyPr>
          <a:lstStyle/>
          <a:p>
            <a:r>
              <a:rPr lang="zh-TW" altLang="en-US" sz="2800" dirty="0"/>
              <a:t>圖</a:t>
            </a:r>
            <a:r>
              <a:rPr lang="en-US" altLang="zh-TW" sz="2800" dirty="0"/>
              <a:t>6  </a:t>
            </a:r>
            <a:r>
              <a:rPr lang="zh-TW" altLang="en-US" sz="2800" dirty="0"/>
              <a:t>棒形圖的例子</a:t>
            </a:r>
            <a:endParaRPr lang="en-HK" sz="2800" dirty="0"/>
          </a:p>
        </p:txBody>
      </p:sp>
    </p:spTree>
    <p:extLst>
      <p:ext uri="{BB962C8B-B14F-4D97-AF65-F5344CB8AC3E}">
        <p14:creationId xmlns:p14="http://schemas.microsoft.com/office/powerpoint/2010/main" val="6580381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773A8B-77A9-43F8-A9DA-01CE6585D26E}"/>
              </a:ext>
            </a:extLst>
          </p:cNvPr>
          <p:cNvSpPr>
            <a:spLocks noGrp="1"/>
          </p:cNvSpPr>
          <p:nvPr>
            <p:ph idx="1"/>
          </p:nvPr>
        </p:nvSpPr>
        <p:spPr>
          <a:xfrm>
            <a:off x="385452" y="183971"/>
            <a:ext cx="6447501" cy="2182157"/>
          </a:xfrm>
        </p:spPr>
        <p:txBody>
          <a:bodyPr>
            <a:normAutofit/>
          </a:bodyPr>
          <a:lstStyle/>
          <a:p>
            <a:r>
              <a:rPr lang="zh-TW" altLang="en-US" sz="3200" dirty="0"/>
              <a:t>接疊式複合棒形圖（圖 </a:t>
            </a:r>
            <a:r>
              <a:rPr lang="en-US" altLang="zh-TW" sz="3200" dirty="0"/>
              <a:t>7</a:t>
            </a:r>
            <a:r>
              <a:rPr lang="zh-TW" altLang="en-US" sz="3200" dirty="0"/>
              <a:t>）把分組數據放於不同的類別中，它能清楚地顯示各分組數據在不同類別中的貢獻</a:t>
            </a:r>
            <a:endParaRPr lang="en-HK" sz="3200" dirty="0"/>
          </a:p>
        </p:txBody>
      </p:sp>
      <p:pic>
        <p:nvPicPr>
          <p:cNvPr id="4" name="Picture 3">
            <a:extLst>
              <a:ext uri="{FF2B5EF4-FFF2-40B4-BE49-F238E27FC236}">
                <a16:creationId xmlns:a16="http://schemas.microsoft.com/office/drawing/2014/main" id="{4B0E6749-7074-4072-A0A4-C1DF38F93E50}"/>
              </a:ext>
            </a:extLst>
          </p:cNvPr>
          <p:cNvPicPr>
            <a:picLocks noChangeAspect="1"/>
          </p:cNvPicPr>
          <p:nvPr/>
        </p:nvPicPr>
        <p:blipFill rotWithShape="1">
          <a:blip r:embed="rId2"/>
          <a:srcRect l="30084" t="25806" r="31097" b="26111"/>
          <a:stretch/>
        </p:blipFill>
        <p:spPr>
          <a:xfrm>
            <a:off x="1385741" y="2224104"/>
            <a:ext cx="5656082" cy="3940877"/>
          </a:xfrm>
          <a:prstGeom prst="rect">
            <a:avLst/>
          </a:prstGeom>
        </p:spPr>
      </p:pic>
      <p:sp>
        <p:nvSpPr>
          <p:cNvPr id="6" name="TextBox 5">
            <a:extLst>
              <a:ext uri="{FF2B5EF4-FFF2-40B4-BE49-F238E27FC236}">
                <a16:creationId xmlns:a16="http://schemas.microsoft.com/office/drawing/2014/main" id="{B70E9F09-DE5F-4E04-B2BF-3295DEF957F1}"/>
              </a:ext>
            </a:extLst>
          </p:cNvPr>
          <p:cNvSpPr txBox="1"/>
          <p:nvPr/>
        </p:nvSpPr>
        <p:spPr>
          <a:xfrm>
            <a:off x="1385741" y="6150809"/>
            <a:ext cx="544721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圖</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7  </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接疊式複合棒形圖的例子</a:t>
            </a:r>
            <a:endParaRPr kumimoji="0" lang="en-HK" sz="2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 name="Speech Bubble: Rectangle 1">
            <a:extLst>
              <a:ext uri="{FF2B5EF4-FFF2-40B4-BE49-F238E27FC236}">
                <a16:creationId xmlns:a16="http://schemas.microsoft.com/office/drawing/2014/main" id="{006376C4-E143-4801-8D9C-A85FD76079BC}"/>
              </a:ext>
            </a:extLst>
          </p:cNvPr>
          <p:cNvSpPr/>
          <p:nvPr/>
        </p:nvSpPr>
        <p:spPr>
          <a:xfrm>
            <a:off x="6132136" y="2752316"/>
            <a:ext cx="1819373" cy="546755"/>
          </a:xfrm>
          <a:prstGeom prst="wedgeRectCallout">
            <a:avLst>
              <a:gd name="adj1" fmla="val -47258"/>
              <a:gd name="adj2" fmla="val 831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分組數據</a:t>
            </a:r>
            <a:endParaRPr kumimoji="0" lang="en-HK" sz="2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Speech Bubble: Rectangle 6">
            <a:extLst>
              <a:ext uri="{FF2B5EF4-FFF2-40B4-BE49-F238E27FC236}">
                <a16:creationId xmlns:a16="http://schemas.microsoft.com/office/drawing/2014/main" id="{926C0982-3627-485F-97D3-87ADB840D995}"/>
              </a:ext>
            </a:extLst>
          </p:cNvPr>
          <p:cNvSpPr/>
          <p:nvPr/>
        </p:nvSpPr>
        <p:spPr>
          <a:xfrm>
            <a:off x="810182" y="5095006"/>
            <a:ext cx="1151117" cy="546755"/>
          </a:xfrm>
          <a:prstGeom prst="wedgeRectCallout">
            <a:avLst>
              <a:gd name="adj1" fmla="val 96664"/>
              <a:gd name="adj2" fmla="val -426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類別</a:t>
            </a:r>
            <a:endParaRPr kumimoji="0" lang="en-HK" sz="2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2457683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9B3AB6-5D95-479A-BF7F-DE28F0137026}"/>
              </a:ext>
            </a:extLst>
          </p:cNvPr>
          <p:cNvSpPr>
            <a:spLocks noGrp="1"/>
          </p:cNvSpPr>
          <p:nvPr>
            <p:ph idx="1"/>
          </p:nvPr>
        </p:nvSpPr>
        <p:spPr>
          <a:xfrm>
            <a:off x="207391" y="725864"/>
            <a:ext cx="3751867" cy="6024684"/>
          </a:xfrm>
        </p:spPr>
        <p:txBody>
          <a:bodyPr>
            <a:normAutofit lnSpcReduction="10000"/>
          </a:bodyPr>
          <a:lstStyle/>
          <a:p>
            <a:r>
              <a:rPr lang="zh-TW" altLang="en-US" sz="3200" dirty="0"/>
              <a:t>棒形圖中的棒條可以水平或垂直排列。如果類別的數量太多或類別的名稱太長，水平式的棒形圖是較佳的選擇</a:t>
            </a:r>
            <a:endParaRPr lang="en-US" altLang="zh-TW" sz="3200" dirty="0"/>
          </a:p>
          <a:p>
            <a:r>
              <a:rPr lang="zh-TW" altLang="en-US" sz="3200" dirty="0"/>
              <a:t>此外，我們更可以在地圖上加插棒形圖（圖 </a:t>
            </a:r>
            <a:r>
              <a:rPr lang="en-US" altLang="zh-TW" sz="3200" dirty="0"/>
              <a:t>8</a:t>
            </a:r>
            <a:r>
              <a:rPr lang="zh-TW" altLang="en-US" sz="3200" dirty="0"/>
              <a:t>），以豐富地圖上的資訊</a:t>
            </a:r>
            <a:endParaRPr lang="en-US" altLang="zh-TW" sz="3200" dirty="0"/>
          </a:p>
          <a:p>
            <a:endParaRPr lang="en-HK" dirty="0"/>
          </a:p>
        </p:txBody>
      </p:sp>
      <p:pic>
        <p:nvPicPr>
          <p:cNvPr id="4" name="Picture 3">
            <a:extLst>
              <a:ext uri="{FF2B5EF4-FFF2-40B4-BE49-F238E27FC236}">
                <a16:creationId xmlns:a16="http://schemas.microsoft.com/office/drawing/2014/main" id="{71F07BD2-0DBE-451A-B45C-D2CC7740A40B}"/>
              </a:ext>
            </a:extLst>
          </p:cNvPr>
          <p:cNvPicPr>
            <a:picLocks noChangeAspect="1"/>
          </p:cNvPicPr>
          <p:nvPr/>
        </p:nvPicPr>
        <p:blipFill rotWithShape="1">
          <a:blip r:embed="rId2"/>
          <a:srcRect l="30156" t="13888" r="30391" b="23056"/>
          <a:stretch/>
        </p:blipFill>
        <p:spPr>
          <a:xfrm>
            <a:off x="3591612" y="577545"/>
            <a:ext cx="5470772" cy="4918282"/>
          </a:xfrm>
          <a:prstGeom prst="rect">
            <a:avLst/>
          </a:prstGeom>
        </p:spPr>
      </p:pic>
      <p:sp>
        <p:nvSpPr>
          <p:cNvPr id="5" name="TextBox 4">
            <a:extLst>
              <a:ext uri="{FF2B5EF4-FFF2-40B4-BE49-F238E27FC236}">
                <a16:creationId xmlns:a16="http://schemas.microsoft.com/office/drawing/2014/main" id="{6A5282D0-9809-4F57-B55B-B7C688C152A8}"/>
              </a:ext>
            </a:extLst>
          </p:cNvPr>
          <p:cNvSpPr txBox="1"/>
          <p:nvPr/>
        </p:nvSpPr>
        <p:spPr>
          <a:xfrm>
            <a:off x="4046195" y="5595531"/>
            <a:ext cx="4447355" cy="954107"/>
          </a:xfrm>
          <a:prstGeom prst="rect">
            <a:avLst/>
          </a:prstGeom>
          <a:noFill/>
        </p:spPr>
        <p:txBody>
          <a:bodyPr wrap="square" rtlCol="0">
            <a:spAutoFit/>
          </a:bodyPr>
          <a:lstStyle/>
          <a:p>
            <a:r>
              <a:rPr lang="zh-TW" altLang="en-US" sz="2800" dirty="0"/>
              <a:t>圖</a:t>
            </a:r>
            <a:r>
              <a:rPr lang="en-US" altLang="zh-TW" sz="2800" dirty="0"/>
              <a:t>8  </a:t>
            </a:r>
            <a:r>
              <a:rPr lang="zh-TW" altLang="en-US" sz="2800" dirty="0"/>
              <a:t>加插了棒形圖的地圖的例子</a:t>
            </a:r>
            <a:endParaRPr lang="en-HK" sz="2800" dirty="0"/>
          </a:p>
        </p:txBody>
      </p:sp>
    </p:spTree>
    <p:extLst>
      <p:ext uri="{BB962C8B-B14F-4D97-AF65-F5344CB8AC3E}">
        <p14:creationId xmlns:p14="http://schemas.microsoft.com/office/powerpoint/2010/main" val="2529973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AF359-6F56-460F-99EB-0AA6777415B0}"/>
              </a:ext>
            </a:extLst>
          </p:cNvPr>
          <p:cNvSpPr>
            <a:spLocks noGrp="1"/>
          </p:cNvSpPr>
          <p:nvPr>
            <p:ph type="title"/>
          </p:nvPr>
        </p:nvSpPr>
        <p:spPr>
          <a:xfrm>
            <a:off x="-150428" y="174314"/>
            <a:ext cx="7541042" cy="535781"/>
          </a:xfrm>
        </p:spPr>
        <p:txBody>
          <a:bodyPr>
            <a:noAutofit/>
          </a:bodyPr>
          <a:lstStyle/>
          <a:p>
            <a:pPr algn="ctr"/>
            <a:r>
              <a:rPr lang="en-US" altLang="zh-TW" b="1" u="sng" dirty="0"/>
              <a:t>(</a:t>
            </a:r>
            <a:r>
              <a:rPr lang="zh-TW" altLang="en-US" b="1" u="sng" dirty="0"/>
              <a:t>二</a:t>
            </a:r>
            <a:r>
              <a:rPr lang="en-US" altLang="zh-TW" b="1" u="sng" dirty="0"/>
              <a:t>) </a:t>
            </a:r>
            <a:r>
              <a:rPr lang="zh-TW" altLang="en-US" b="1" u="sng" dirty="0"/>
              <a:t>中四至中六地理科的學習建議</a:t>
            </a:r>
            <a:endParaRPr lang="en-HK" b="1" u="sng" dirty="0"/>
          </a:p>
        </p:txBody>
      </p:sp>
      <p:sp>
        <p:nvSpPr>
          <p:cNvPr id="7" name="Content Placeholder 6">
            <a:extLst>
              <a:ext uri="{FF2B5EF4-FFF2-40B4-BE49-F238E27FC236}">
                <a16:creationId xmlns:a16="http://schemas.microsoft.com/office/drawing/2014/main" id="{F97601F6-C9F7-4B1D-8DD5-DE9BCB5122AF}"/>
              </a:ext>
            </a:extLst>
          </p:cNvPr>
          <p:cNvSpPr>
            <a:spLocks noGrp="1"/>
          </p:cNvSpPr>
          <p:nvPr>
            <p:ph idx="1"/>
          </p:nvPr>
        </p:nvSpPr>
        <p:spPr>
          <a:xfrm>
            <a:off x="364247" y="980388"/>
            <a:ext cx="6447501" cy="6019014"/>
          </a:xfrm>
        </p:spPr>
        <p:txBody>
          <a:bodyPr>
            <a:noAutofit/>
          </a:bodyPr>
          <a:lstStyle/>
          <a:p>
            <a:r>
              <a:rPr lang="zh-TW" altLang="en-US" sz="2800" b="1" i="1" dirty="0"/>
              <a:t>地理課程及評估指引</a:t>
            </a:r>
            <a:r>
              <a:rPr lang="en-US" altLang="zh-TW" sz="2800" b="1" i="1" dirty="0"/>
              <a:t>(</a:t>
            </a:r>
            <a:r>
              <a:rPr lang="zh-TW" altLang="en-US" sz="2800" b="1" i="1" dirty="0"/>
              <a:t>中四至中六</a:t>
            </a:r>
            <a:r>
              <a:rPr lang="en-US" altLang="zh-TW" sz="2800" b="1" i="1" dirty="0"/>
              <a:t>)</a:t>
            </a:r>
            <a:r>
              <a:rPr lang="zh-TW" altLang="en-US" sz="2800" dirty="0"/>
              <a:t>內雖然沒有有關疾病地理的課題，可是，實地考察是該地理課程及其公開評核</a:t>
            </a:r>
            <a:r>
              <a:rPr lang="en-US" altLang="zh-TW" sz="2800" dirty="0"/>
              <a:t>(“</a:t>
            </a:r>
            <a:r>
              <a:rPr lang="zh-TW" altLang="en-US" sz="2800" dirty="0"/>
              <a:t>實地考察為本問題</a:t>
            </a:r>
            <a:r>
              <a:rPr lang="en-US" altLang="zh-TW" sz="2800" dirty="0"/>
              <a:t>”)</a:t>
            </a:r>
            <a:r>
              <a:rPr lang="zh-TW" altLang="en-US" sz="2800" dirty="0"/>
              <a:t>的重要一環</a:t>
            </a:r>
            <a:endParaRPr lang="en-HK" altLang="zh-TW" sz="2800" dirty="0"/>
          </a:p>
          <a:p>
            <a:r>
              <a:rPr lang="zh-TW" altLang="en-US" sz="2800" dirty="0"/>
              <a:t>高中地理科的</a:t>
            </a:r>
            <a:r>
              <a:rPr lang="zh-TW" altLang="en-US" sz="2800" b="1" dirty="0">
                <a:solidFill>
                  <a:schemeClr val="accent2">
                    <a:lumMod val="75000"/>
                  </a:schemeClr>
                </a:solidFill>
              </a:rPr>
              <a:t>實地考察</a:t>
            </a:r>
            <a:r>
              <a:rPr lang="zh-TW" altLang="en-US" sz="2800" dirty="0"/>
              <a:t>主要可分為五個</a:t>
            </a:r>
            <a:r>
              <a:rPr lang="zh-TW" altLang="en-US" sz="2800" b="1" dirty="0">
                <a:solidFill>
                  <a:schemeClr val="accent2">
                    <a:lumMod val="75000"/>
                  </a:schemeClr>
                </a:solidFill>
              </a:rPr>
              <a:t>步驟</a:t>
            </a:r>
            <a:r>
              <a:rPr lang="zh-TW" altLang="en-US" sz="2800" dirty="0"/>
              <a:t>：</a:t>
            </a:r>
            <a:endParaRPr lang="en-HK" altLang="zh-TW" sz="2800" dirty="0"/>
          </a:p>
          <a:p>
            <a:pPr marL="385763" indent="-385763">
              <a:buFont typeface="+mj-lt"/>
              <a:buAutoNum type="arabicPeriod"/>
            </a:pPr>
            <a:r>
              <a:rPr lang="zh-TW" altLang="en-US" sz="2800" dirty="0"/>
              <a:t>計劃及準備</a:t>
            </a:r>
            <a:endParaRPr lang="en-HK" altLang="zh-TW" sz="2800" dirty="0"/>
          </a:p>
          <a:p>
            <a:pPr marL="385763" indent="-385763">
              <a:buFont typeface="+mj-lt"/>
              <a:buAutoNum type="arabicPeriod"/>
            </a:pPr>
            <a:r>
              <a:rPr lang="zh-TW" altLang="en-US" sz="2800" dirty="0"/>
              <a:t>數據蒐集</a:t>
            </a:r>
            <a:endParaRPr lang="en-HK" altLang="zh-TW" sz="2800" dirty="0"/>
          </a:p>
          <a:p>
            <a:pPr marL="385763" indent="-385763">
              <a:buFont typeface="+mj-lt"/>
              <a:buAutoNum type="arabicPeriod"/>
            </a:pPr>
            <a:r>
              <a:rPr lang="zh-TW" altLang="en-US" sz="2800" b="1" dirty="0">
                <a:solidFill>
                  <a:schemeClr val="accent2">
                    <a:lumMod val="75000"/>
                  </a:schemeClr>
                </a:solidFill>
              </a:rPr>
              <a:t>數據處理、匯報及分析</a:t>
            </a:r>
            <a:endParaRPr lang="en-HK" altLang="zh-TW" sz="2800" b="1" dirty="0">
              <a:solidFill>
                <a:schemeClr val="accent2">
                  <a:lumMod val="75000"/>
                </a:schemeClr>
              </a:solidFill>
            </a:endParaRPr>
          </a:p>
          <a:p>
            <a:pPr marL="385763" indent="-385763">
              <a:buFont typeface="+mj-lt"/>
              <a:buAutoNum type="arabicPeriod"/>
            </a:pPr>
            <a:r>
              <a:rPr lang="zh-TW" altLang="en-US" sz="2800" dirty="0"/>
              <a:t>闡釋及探究的結論</a:t>
            </a:r>
            <a:endParaRPr lang="en-HK" altLang="zh-TW" sz="2800" dirty="0"/>
          </a:p>
          <a:p>
            <a:pPr marL="385763" indent="-385763">
              <a:buFont typeface="+mj-lt"/>
              <a:buAutoNum type="arabicPeriod"/>
            </a:pPr>
            <a:r>
              <a:rPr lang="zh-TW" altLang="en-US" sz="2800" dirty="0"/>
              <a:t>評鑑</a:t>
            </a:r>
            <a:endParaRPr lang="en-HK" sz="2800" dirty="0"/>
          </a:p>
        </p:txBody>
      </p:sp>
      <p:pic>
        <p:nvPicPr>
          <p:cNvPr id="8" name="Picture 7">
            <a:extLst>
              <a:ext uri="{FF2B5EF4-FFF2-40B4-BE49-F238E27FC236}">
                <a16:creationId xmlns:a16="http://schemas.microsoft.com/office/drawing/2014/main" id="{C6C5A54E-2A21-42E2-B843-909D0042D8E7}"/>
              </a:ext>
            </a:extLst>
          </p:cNvPr>
          <p:cNvPicPr>
            <a:picLocks noChangeAspect="1"/>
          </p:cNvPicPr>
          <p:nvPr/>
        </p:nvPicPr>
        <p:blipFill rotWithShape="1">
          <a:blip r:embed="rId2"/>
          <a:srcRect l="38047" t="13056" r="37891" b="26806"/>
          <a:stretch/>
        </p:blipFill>
        <p:spPr>
          <a:xfrm>
            <a:off x="6682571" y="3429000"/>
            <a:ext cx="2200276" cy="309324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0398673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3D9BF-B2CF-4F51-8355-0A1ADE53B31D}"/>
              </a:ext>
            </a:extLst>
          </p:cNvPr>
          <p:cNvSpPr>
            <a:spLocks noGrp="1"/>
          </p:cNvSpPr>
          <p:nvPr>
            <p:ph type="title"/>
          </p:nvPr>
        </p:nvSpPr>
        <p:spPr>
          <a:xfrm>
            <a:off x="228107" y="137971"/>
            <a:ext cx="6447501" cy="517712"/>
          </a:xfrm>
        </p:spPr>
        <p:txBody>
          <a:bodyPr>
            <a:normAutofit fontScale="90000"/>
          </a:bodyPr>
          <a:lstStyle/>
          <a:p>
            <a:r>
              <a:rPr lang="zh-TW" altLang="en-US" b="1" dirty="0"/>
              <a:t>建議可用來繪製圖表的數據來源：</a:t>
            </a:r>
            <a:endParaRPr lang="en-HK" b="1" dirty="0"/>
          </a:p>
        </p:txBody>
      </p:sp>
      <p:sp>
        <p:nvSpPr>
          <p:cNvPr id="3" name="Content Placeholder 2">
            <a:extLst>
              <a:ext uri="{FF2B5EF4-FFF2-40B4-BE49-F238E27FC236}">
                <a16:creationId xmlns:a16="http://schemas.microsoft.com/office/drawing/2014/main" id="{0F76BE8C-BEED-4BB7-BA9E-D4E19B1DA6D4}"/>
              </a:ext>
            </a:extLst>
          </p:cNvPr>
          <p:cNvSpPr>
            <a:spLocks noGrp="1"/>
          </p:cNvSpPr>
          <p:nvPr>
            <p:ph idx="1"/>
          </p:nvPr>
        </p:nvSpPr>
        <p:spPr>
          <a:xfrm>
            <a:off x="228106" y="923827"/>
            <a:ext cx="7935506" cy="5934172"/>
          </a:xfrm>
        </p:spPr>
        <p:txBody>
          <a:bodyPr>
            <a:normAutofit fontScale="85000" lnSpcReduction="20000"/>
          </a:bodyPr>
          <a:lstStyle/>
          <a:p>
            <a:pPr marL="0" indent="0">
              <a:buNone/>
            </a:pPr>
            <a:r>
              <a:rPr lang="zh-TW" altLang="en-US" sz="2800" b="1" u="sng" dirty="0"/>
              <a:t>中國各省市及世界各地感染的數據：</a:t>
            </a:r>
            <a:endParaRPr lang="en-HK" altLang="zh-TW" sz="2800" b="1" u="sng" dirty="0"/>
          </a:p>
          <a:p>
            <a:r>
              <a:rPr lang="zh-TW" altLang="en-US" sz="2800" dirty="0"/>
              <a:t>騰訊新聞</a:t>
            </a:r>
            <a:r>
              <a:rPr lang="en-US" altLang="zh-TW" sz="2800" dirty="0"/>
              <a:t>-</a:t>
            </a:r>
            <a:r>
              <a:rPr lang="zh-TW" altLang="en-US" sz="2800" dirty="0"/>
              <a:t>新型冠狀病毒肺炎  疫情實時追蹤 </a:t>
            </a:r>
            <a:endParaRPr lang="en-HK" altLang="zh-TW" sz="2800" dirty="0"/>
          </a:p>
          <a:p>
            <a:pPr marL="0" indent="0">
              <a:buNone/>
            </a:pPr>
            <a:r>
              <a:rPr lang="en-HK" altLang="zh-TW" sz="2800" dirty="0"/>
              <a:t>   </a:t>
            </a:r>
            <a:r>
              <a:rPr lang="en-US" altLang="zh-TW" sz="2800" dirty="0"/>
              <a:t>(</a:t>
            </a:r>
            <a:r>
              <a:rPr lang="zh-TW" altLang="en-US" sz="2800" dirty="0"/>
              <a:t>數據來源：國家及各省市衛健委</a:t>
            </a:r>
            <a:r>
              <a:rPr lang="en-US" altLang="zh-TW" sz="2800" dirty="0"/>
              <a:t>)</a:t>
            </a:r>
            <a:endParaRPr lang="zh-TW" altLang="en-US" sz="2800" dirty="0"/>
          </a:p>
          <a:p>
            <a:pPr marL="0" indent="0">
              <a:buNone/>
            </a:pPr>
            <a:r>
              <a:rPr lang="en-US" altLang="zh-TW" sz="2800" dirty="0">
                <a:solidFill>
                  <a:schemeClr val="accent2">
                    <a:lumMod val="75000"/>
                  </a:schemeClr>
                </a:solidFill>
              </a:rPr>
              <a:t>https://news.qq.com/zt2020/page/feiyan.htm</a:t>
            </a:r>
          </a:p>
          <a:p>
            <a:r>
              <a:rPr lang="zh-TW" altLang="en-US" sz="2800" dirty="0">
                <a:solidFill>
                  <a:schemeClr val="tx1"/>
                </a:solidFill>
              </a:rPr>
              <a:t>香港特別行政區政府「</a:t>
            </a:r>
            <a:r>
              <a:rPr lang="en-US" altLang="zh-TW" sz="2800" dirty="0">
                <a:solidFill>
                  <a:schemeClr val="tx1"/>
                </a:solidFill>
              </a:rPr>
              <a:t>2019</a:t>
            </a:r>
            <a:r>
              <a:rPr lang="zh-TW" altLang="en-US" sz="2800" dirty="0">
                <a:solidFill>
                  <a:schemeClr val="tx1"/>
                </a:solidFill>
              </a:rPr>
              <a:t>冠狀病毒病」專題</a:t>
            </a:r>
            <a:endParaRPr lang="en-HK" altLang="zh-TW" sz="2800" dirty="0">
              <a:solidFill>
                <a:schemeClr val="tx1"/>
              </a:solidFill>
            </a:endParaRPr>
          </a:p>
          <a:p>
            <a:pPr marL="0" indent="0">
              <a:buNone/>
            </a:pPr>
            <a:r>
              <a:rPr lang="zh-TW" altLang="en-US" sz="2800" dirty="0">
                <a:solidFill>
                  <a:schemeClr val="tx1"/>
                </a:solidFill>
              </a:rPr>
              <a:t>   網頁 </a:t>
            </a:r>
            <a:r>
              <a:rPr lang="en-US" altLang="zh-TW" sz="2800" dirty="0">
                <a:solidFill>
                  <a:schemeClr val="tx1"/>
                </a:solidFill>
              </a:rPr>
              <a:t>(</a:t>
            </a:r>
            <a:r>
              <a:rPr lang="zh-TW" altLang="en-US" sz="2800" dirty="0">
                <a:solidFill>
                  <a:schemeClr val="tx1"/>
                </a:solidFill>
              </a:rPr>
              <a:t>請參看網頁中</a:t>
            </a:r>
            <a:r>
              <a:rPr lang="en-HK" altLang="zh-TW" sz="2800" dirty="0">
                <a:solidFill>
                  <a:schemeClr val="tx1"/>
                </a:solidFill>
              </a:rPr>
              <a:t> </a:t>
            </a:r>
            <a:r>
              <a:rPr lang="en-US" altLang="zh-TW" sz="2800" dirty="0">
                <a:solidFill>
                  <a:schemeClr val="tx1"/>
                </a:solidFill>
              </a:rPr>
              <a:t>“</a:t>
            </a:r>
            <a:r>
              <a:rPr lang="zh-TW" altLang="en-US" sz="2800" i="1" dirty="0">
                <a:solidFill>
                  <a:schemeClr val="tx1"/>
                </a:solidFill>
              </a:rPr>
              <a:t>有</a:t>
            </a:r>
            <a:r>
              <a:rPr lang="en-US" altLang="zh-TW" sz="2800" i="1" dirty="0">
                <a:solidFill>
                  <a:schemeClr val="tx1"/>
                </a:solidFill>
              </a:rPr>
              <a:t>2019</a:t>
            </a:r>
            <a:r>
              <a:rPr lang="zh-TW" altLang="en-US" sz="2800" i="1" dirty="0">
                <a:solidFill>
                  <a:schemeClr val="tx1"/>
                </a:solidFill>
              </a:rPr>
              <a:t>冠狀病毒病報告個案  </a:t>
            </a:r>
            <a:endParaRPr lang="en-HK" altLang="zh-TW" sz="2800" i="1" dirty="0">
              <a:solidFill>
                <a:schemeClr val="tx1"/>
              </a:solidFill>
            </a:endParaRPr>
          </a:p>
          <a:p>
            <a:pPr marL="0" indent="0">
              <a:buNone/>
            </a:pPr>
            <a:r>
              <a:rPr lang="en-HK" altLang="zh-TW" sz="2800" i="1" dirty="0">
                <a:solidFill>
                  <a:schemeClr val="tx1"/>
                </a:solidFill>
              </a:rPr>
              <a:t>   </a:t>
            </a:r>
            <a:r>
              <a:rPr lang="zh-TW" altLang="en-US" sz="2800" i="1" dirty="0">
                <a:solidFill>
                  <a:schemeClr val="tx1"/>
                </a:solidFill>
              </a:rPr>
              <a:t>的國家</a:t>
            </a:r>
            <a:r>
              <a:rPr lang="en-US" altLang="zh-TW" sz="2800" i="1" dirty="0">
                <a:solidFill>
                  <a:schemeClr val="tx1"/>
                </a:solidFill>
              </a:rPr>
              <a:t>/</a:t>
            </a:r>
            <a:r>
              <a:rPr lang="zh-TW" altLang="en-US" sz="2800" i="1" dirty="0">
                <a:solidFill>
                  <a:schemeClr val="tx1"/>
                </a:solidFill>
              </a:rPr>
              <a:t>地區</a:t>
            </a:r>
            <a:r>
              <a:rPr lang="en-US" altLang="zh-TW" sz="2800" dirty="0">
                <a:solidFill>
                  <a:schemeClr val="tx1"/>
                </a:solidFill>
              </a:rPr>
              <a:t>” </a:t>
            </a:r>
            <a:r>
              <a:rPr lang="zh-TW" altLang="en-US" sz="2800" dirty="0">
                <a:solidFill>
                  <a:schemeClr val="tx1"/>
                </a:solidFill>
              </a:rPr>
              <a:t>部分</a:t>
            </a:r>
            <a:r>
              <a:rPr lang="en-US" altLang="zh-TW" sz="2800" dirty="0">
                <a:solidFill>
                  <a:schemeClr val="tx1"/>
                </a:solidFill>
              </a:rPr>
              <a:t>)</a:t>
            </a:r>
          </a:p>
          <a:p>
            <a:pPr marL="0" indent="0">
              <a:buNone/>
            </a:pPr>
            <a:r>
              <a:rPr lang="en-US" altLang="zh-TW" sz="2800" dirty="0">
                <a:solidFill>
                  <a:schemeClr val="accent2">
                    <a:lumMod val="75000"/>
                  </a:schemeClr>
                </a:solidFill>
              </a:rPr>
              <a:t>https://www.coronavirus.gov.hk/chi/index.html</a:t>
            </a:r>
          </a:p>
          <a:p>
            <a:pPr marL="0" indent="0">
              <a:buNone/>
            </a:pPr>
            <a:endParaRPr lang="en-US" altLang="zh-TW" sz="2800" dirty="0">
              <a:solidFill>
                <a:schemeClr val="accent2">
                  <a:lumMod val="75000"/>
                </a:schemeClr>
              </a:solidFill>
            </a:endParaRPr>
          </a:p>
          <a:p>
            <a:pPr marL="0" indent="0">
              <a:buNone/>
            </a:pPr>
            <a:r>
              <a:rPr lang="zh-TW" altLang="en-US" sz="2800" b="1" u="sng" dirty="0">
                <a:solidFill>
                  <a:schemeClr val="tx1"/>
                </a:solidFill>
              </a:rPr>
              <a:t>香港確診個案區位</a:t>
            </a:r>
            <a:r>
              <a:rPr lang="en-US" altLang="zh-TW" sz="2800" b="1" u="sng" dirty="0">
                <a:solidFill>
                  <a:schemeClr val="tx1"/>
                </a:solidFill>
              </a:rPr>
              <a:t>(</a:t>
            </a:r>
            <a:r>
              <a:rPr lang="zh-TW" altLang="en-US" sz="2800" b="1" u="sng" dirty="0">
                <a:solidFill>
                  <a:schemeClr val="tx1"/>
                </a:solidFill>
              </a:rPr>
              <a:t>過去</a:t>
            </a:r>
            <a:r>
              <a:rPr lang="en-US" altLang="zh-TW" sz="2800" b="1" u="sng" dirty="0">
                <a:solidFill>
                  <a:schemeClr val="tx1"/>
                </a:solidFill>
              </a:rPr>
              <a:t>14</a:t>
            </a:r>
            <a:r>
              <a:rPr lang="zh-TW" altLang="en-US" sz="2800" b="1" u="sng" dirty="0">
                <a:solidFill>
                  <a:schemeClr val="tx1"/>
                </a:solidFill>
              </a:rPr>
              <a:t>天內</a:t>
            </a:r>
            <a:r>
              <a:rPr lang="en-US" altLang="zh-TW" sz="2800" b="1" u="sng" dirty="0">
                <a:solidFill>
                  <a:schemeClr val="tx1"/>
                </a:solidFill>
              </a:rPr>
              <a:t>)</a:t>
            </a:r>
            <a:r>
              <a:rPr lang="zh-TW" altLang="en-US" sz="2800" b="1" u="sng" dirty="0">
                <a:solidFill>
                  <a:schemeClr val="tx1"/>
                </a:solidFill>
              </a:rPr>
              <a:t>的數據：</a:t>
            </a:r>
            <a:endParaRPr lang="en-US" altLang="zh-TW" sz="2800" b="1" u="sng" dirty="0">
              <a:solidFill>
                <a:schemeClr val="tx1"/>
              </a:solidFill>
            </a:endParaRPr>
          </a:p>
          <a:p>
            <a:r>
              <a:rPr lang="zh-TW" altLang="en-US" sz="2800" dirty="0">
                <a:solidFill>
                  <a:schemeClr val="tx1"/>
                </a:solidFill>
              </a:rPr>
              <a:t>香港特別行政區政府「</a:t>
            </a:r>
            <a:r>
              <a:rPr lang="en-US" altLang="zh-TW" sz="2800" dirty="0">
                <a:solidFill>
                  <a:schemeClr val="tx1"/>
                </a:solidFill>
              </a:rPr>
              <a:t>2019</a:t>
            </a:r>
            <a:r>
              <a:rPr lang="zh-TW" altLang="en-US" sz="2800" dirty="0">
                <a:solidFill>
                  <a:schemeClr val="tx1"/>
                </a:solidFill>
              </a:rPr>
              <a:t>冠狀病毒病」專題</a:t>
            </a:r>
            <a:endParaRPr lang="en-HK" altLang="zh-TW" sz="2800" dirty="0">
              <a:solidFill>
                <a:schemeClr val="tx1"/>
              </a:solidFill>
            </a:endParaRPr>
          </a:p>
          <a:p>
            <a:pPr marL="0" indent="0">
              <a:buNone/>
            </a:pPr>
            <a:r>
              <a:rPr lang="zh-TW" altLang="en-US" sz="2800" dirty="0">
                <a:solidFill>
                  <a:schemeClr val="tx1"/>
                </a:solidFill>
              </a:rPr>
              <a:t>   網頁 </a:t>
            </a:r>
            <a:r>
              <a:rPr lang="en-US" altLang="zh-TW" sz="2800" dirty="0">
                <a:solidFill>
                  <a:schemeClr val="tx1"/>
                </a:solidFill>
              </a:rPr>
              <a:t>(</a:t>
            </a:r>
            <a:r>
              <a:rPr lang="zh-TW" altLang="en-US" sz="2800" dirty="0">
                <a:solidFill>
                  <a:schemeClr val="tx1"/>
                </a:solidFill>
              </a:rPr>
              <a:t>請參看網頁中</a:t>
            </a:r>
            <a:r>
              <a:rPr lang="en-US" altLang="zh-TW" sz="2800" dirty="0">
                <a:solidFill>
                  <a:schemeClr val="tx1"/>
                </a:solidFill>
              </a:rPr>
              <a:t>“</a:t>
            </a:r>
            <a:r>
              <a:rPr lang="zh-TW" altLang="en-US" sz="2800" i="1" dirty="0">
                <a:solidFill>
                  <a:schemeClr val="tx1"/>
                </a:solidFill>
              </a:rPr>
              <a:t>過去</a:t>
            </a:r>
            <a:r>
              <a:rPr lang="en-US" altLang="zh-TW" sz="2800" i="1" dirty="0">
                <a:solidFill>
                  <a:schemeClr val="tx1"/>
                </a:solidFill>
              </a:rPr>
              <a:t>14</a:t>
            </a:r>
            <a:r>
              <a:rPr lang="zh-TW" altLang="en-US" sz="2800" i="1" dirty="0">
                <a:solidFill>
                  <a:schemeClr val="tx1"/>
                </a:solidFill>
              </a:rPr>
              <a:t>天內曾有確診</a:t>
            </a:r>
            <a:r>
              <a:rPr lang="en-US" altLang="zh-TW" sz="2800" i="1" dirty="0">
                <a:solidFill>
                  <a:schemeClr val="tx1"/>
                </a:solidFill>
              </a:rPr>
              <a:t>2019</a:t>
            </a:r>
            <a:r>
              <a:rPr lang="zh-TW" altLang="en-US" sz="2800" i="1" dirty="0">
                <a:solidFill>
                  <a:schemeClr val="tx1"/>
                </a:solidFill>
              </a:rPr>
              <a:t>冠狀</a:t>
            </a:r>
            <a:endParaRPr lang="en-HK" altLang="zh-TW" sz="2800" i="1" dirty="0">
              <a:solidFill>
                <a:schemeClr val="tx1"/>
              </a:solidFill>
            </a:endParaRPr>
          </a:p>
          <a:p>
            <a:pPr marL="0" indent="0">
              <a:buNone/>
            </a:pPr>
            <a:r>
              <a:rPr lang="en-HK" altLang="zh-TW" sz="2800" i="1" dirty="0">
                <a:solidFill>
                  <a:schemeClr val="tx1"/>
                </a:solidFill>
              </a:rPr>
              <a:t>  </a:t>
            </a:r>
            <a:r>
              <a:rPr lang="zh-TW" altLang="en-US" sz="2800" i="1" dirty="0">
                <a:solidFill>
                  <a:schemeClr val="tx1"/>
                </a:solidFill>
              </a:rPr>
              <a:t>病毒病個案的大廈名單</a:t>
            </a:r>
            <a:r>
              <a:rPr lang="en-US" altLang="zh-TW" sz="2800" i="1" dirty="0">
                <a:solidFill>
                  <a:schemeClr val="tx1"/>
                </a:solidFill>
              </a:rPr>
              <a:t>”</a:t>
            </a:r>
            <a:r>
              <a:rPr lang="zh-TW" altLang="en-US" sz="2800" dirty="0">
                <a:solidFill>
                  <a:schemeClr val="tx1"/>
                </a:solidFill>
              </a:rPr>
              <a:t>部分</a:t>
            </a:r>
            <a:r>
              <a:rPr lang="en-US" altLang="zh-TW" sz="2800" dirty="0">
                <a:solidFill>
                  <a:schemeClr val="tx1"/>
                </a:solidFill>
              </a:rPr>
              <a:t>)</a:t>
            </a:r>
          </a:p>
          <a:p>
            <a:pPr marL="0" indent="0">
              <a:buNone/>
            </a:pPr>
            <a:r>
              <a:rPr lang="en-US" altLang="zh-TW" sz="2800" dirty="0">
                <a:solidFill>
                  <a:schemeClr val="accent2">
                    <a:lumMod val="75000"/>
                  </a:schemeClr>
                </a:solidFill>
              </a:rPr>
              <a:t>  https://www.coronavirus.gov.hk/chi/index.html</a:t>
            </a:r>
          </a:p>
          <a:p>
            <a:endParaRPr lang="en-HK" sz="2100" dirty="0">
              <a:solidFill>
                <a:schemeClr val="tx1"/>
              </a:solidFill>
            </a:endParaRPr>
          </a:p>
        </p:txBody>
      </p:sp>
    </p:spTree>
    <p:extLst>
      <p:ext uri="{BB962C8B-B14F-4D97-AF65-F5344CB8AC3E}">
        <p14:creationId xmlns:p14="http://schemas.microsoft.com/office/powerpoint/2010/main" val="10987228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68AF64-89BF-4A68-BBD0-98A49DB979B4}"/>
              </a:ext>
            </a:extLst>
          </p:cNvPr>
          <p:cNvSpPr>
            <a:spLocks noGrp="1"/>
          </p:cNvSpPr>
          <p:nvPr>
            <p:ph idx="1"/>
          </p:nvPr>
        </p:nvSpPr>
        <p:spPr>
          <a:xfrm>
            <a:off x="250504" y="433632"/>
            <a:ext cx="6929747" cy="4964067"/>
          </a:xfrm>
        </p:spPr>
        <p:txBody>
          <a:bodyPr>
            <a:normAutofit/>
          </a:bodyPr>
          <a:lstStyle/>
          <a:p>
            <a:r>
              <a:rPr lang="zh-TW" altLang="en-US" sz="3000" dirty="0"/>
              <a:t>根據以上數據 </a:t>
            </a:r>
            <a:r>
              <a:rPr lang="en-US" altLang="zh-TW" sz="3000" dirty="0"/>
              <a:t>/ </a:t>
            </a:r>
            <a:r>
              <a:rPr lang="zh-TW" altLang="en-US" sz="3000" dirty="0"/>
              <a:t>其他數據來源</a:t>
            </a:r>
            <a:r>
              <a:rPr lang="en-US" altLang="zh-TW" sz="3000" dirty="0">
                <a:solidFill>
                  <a:schemeClr val="tx1"/>
                </a:solidFill>
              </a:rPr>
              <a:t>(</a:t>
            </a:r>
            <a:r>
              <a:rPr lang="zh-TW" altLang="en-US" sz="3000" dirty="0">
                <a:solidFill>
                  <a:schemeClr val="tx1"/>
                </a:solidFill>
              </a:rPr>
              <a:t>可參考相關的學生工作紙</a:t>
            </a:r>
            <a:r>
              <a:rPr lang="en-US" altLang="zh-TW" sz="3000" dirty="0">
                <a:solidFill>
                  <a:schemeClr val="tx1"/>
                </a:solidFill>
              </a:rPr>
              <a:t>)</a:t>
            </a:r>
            <a:r>
              <a:rPr lang="zh-TW" altLang="en-US" sz="3000" dirty="0">
                <a:solidFill>
                  <a:schemeClr val="tx1"/>
                </a:solidFill>
              </a:rPr>
              <a:t>，教師可</a:t>
            </a:r>
            <a:r>
              <a:rPr lang="zh-TW" altLang="en-US" sz="3000" dirty="0"/>
              <a:t>著其學生在以下三張不同層面的地圖展示其數據</a:t>
            </a:r>
            <a:r>
              <a:rPr lang="en-US" altLang="zh-TW" sz="3000" dirty="0"/>
              <a:t>(</a:t>
            </a:r>
            <a:r>
              <a:rPr lang="zh-TW" altLang="en-US" sz="3000" dirty="0"/>
              <a:t>即</a:t>
            </a:r>
            <a:r>
              <a:rPr lang="en-US" altLang="zh-TW" sz="3000" dirty="0"/>
              <a:t>2020</a:t>
            </a:r>
            <a:r>
              <a:rPr lang="zh-TW" altLang="en-US" sz="3000" dirty="0"/>
              <a:t>年某一天</a:t>
            </a:r>
            <a:r>
              <a:rPr lang="en-US" altLang="zh-TW" sz="3000" dirty="0"/>
              <a:t>[</a:t>
            </a:r>
            <a:r>
              <a:rPr lang="zh-TW" altLang="en-US" sz="3000" dirty="0"/>
              <a:t>所獲取</a:t>
            </a:r>
            <a:r>
              <a:rPr lang="en-US" altLang="zh-TW" sz="3000" dirty="0"/>
              <a:t>]</a:t>
            </a:r>
            <a:r>
              <a:rPr lang="zh-TW" altLang="en-US" sz="3000" dirty="0"/>
              <a:t>的數據</a:t>
            </a:r>
            <a:r>
              <a:rPr lang="en-US" altLang="zh-TW" sz="3200" dirty="0"/>
              <a:t>)</a:t>
            </a:r>
            <a:r>
              <a:rPr lang="zh-TW" altLang="en-US" sz="3200" dirty="0"/>
              <a:t>：</a:t>
            </a:r>
            <a:endParaRPr lang="en-HK" sz="3200" dirty="0"/>
          </a:p>
        </p:txBody>
      </p:sp>
      <p:pic>
        <p:nvPicPr>
          <p:cNvPr id="5" name="Picture 4" descr="A picture containing text, map&#10;&#10;Description automatically generated">
            <a:extLst>
              <a:ext uri="{FF2B5EF4-FFF2-40B4-BE49-F238E27FC236}">
                <a16:creationId xmlns:a16="http://schemas.microsoft.com/office/drawing/2014/main" id="{86A26D82-4FE7-4489-BD01-FBC66E29773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0765" y="2518993"/>
            <a:ext cx="7474213" cy="4304717"/>
          </a:xfrm>
          <a:prstGeom prst="rect">
            <a:avLst/>
          </a:prstGeom>
        </p:spPr>
      </p:pic>
      <p:sp>
        <p:nvSpPr>
          <p:cNvPr id="6" name="Thought Bubble: Cloud 5">
            <a:extLst>
              <a:ext uri="{FF2B5EF4-FFF2-40B4-BE49-F238E27FC236}">
                <a16:creationId xmlns:a16="http://schemas.microsoft.com/office/drawing/2014/main" id="{622F7077-F477-4B5D-8C57-2004427736BE}"/>
              </a:ext>
            </a:extLst>
          </p:cNvPr>
          <p:cNvSpPr/>
          <p:nvPr/>
        </p:nvSpPr>
        <p:spPr>
          <a:xfrm>
            <a:off x="7070932" y="3612087"/>
            <a:ext cx="1822564" cy="1421606"/>
          </a:xfrm>
          <a:prstGeom prst="cloudCallout">
            <a:avLst>
              <a:gd name="adj1" fmla="val -91842"/>
              <a:gd name="adj2" fmla="val 58716"/>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2400" dirty="0"/>
              <a:t>本地</a:t>
            </a:r>
            <a:endParaRPr lang="en-HK" altLang="zh-TW" sz="2400" dirty="0"/>
          </a:p>
          <a:p>
            <a:pPr algn="ctr"/>
            <a:r>
              <a:rPr lang="zh-TW" altLang="en-US" sz="2400" dirty="0"/>
              <a:t>層面</a:t>
            </a:r>
            <a:endParaRPr lang="en-HK" sz="2400" dirty="0"/>
          </a:p>
        </p:txBody>
      </p:sp>
    </p:spTree>
    <p:extLst>
      <p:ext uri="{BB962C8B-B14F-4D97-AF65-F5344CB8AC3E}">
        <p14:creationId xmlns:p14="http://schemas.microsoft.com/office/powerpoint/2010/main" val="26201521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cstate="print">
            <a:extLst>
              <a:ext uri="{28A0092B-C50C-407E-A947-70E740481C1C}">
                <a14:useLocalDpi xmlns:a14="http://schemas.microsoft.com/office/drawing/2010/main" val="0"/>
              </a:ext>
            </a:extLst>
          </a:blip>
          <a:srcRect t="13590" b="31025"/>
          <a:stretch/>
        </p:blipFill>
        <p:spPr>
          <a:xfrm>
            <a:off x="360047" y="764930"/>
            <a:ext cx="7306845" cy="5724362"/>
          </a:xfrm>
          <a:prstGeom prst="rect">
            <a:avLst/>
          </a:prstGeom>
          <a:ln w="9525" cap="sq">
            <a:solidFill>
              <a:srgbClr val="000000"/>
            </a:solidFill>
            <a:miter lim="800000"/>
          </a:ln>
          <a:effectLst>
            <a:outerShdw blurRad="57150" dist="50800" dir="2700000" algn="tl" rotWithShape="0">
              <a:srgbClr val="000000">
                <a:alpha val="40000"/>
              </a:srgbClr>
            </a:outerShdw>
          </a:effectLst>
        </p:spPr>
      </p:pic>
      <p:sp>
        <p:nvSpPr>
          <p:cNvPr id="6" name="Thought Bubble: Cloud 3">
            <a:extLst>
              <a:ext uri="{FF2B5EF4-FFF2-40B4-BE49-F238E27FC236}">
                <a16:creationId xmlns:a16="http://schemas.microsoft.com/office/drawing/2014/main" id="{59AAAC37-3459-4E10-9A4C-B58ABF8CCA35}"/>
              </a:ext>
            </a:extLst>
          </p:cNvPr>
          <p:cNvSpPr/>
          <p:nvPr/>
        </p:nvSpPr>
        <p:spPr>
          <a:xfrm>
            <a:off x="7041823" y="1802656"/>
            <a:ext cx="1822564" cy="1421606"/>
          </a:xfrm>
          <a:prstGeom prst="cloudCallout">
            <a:avLst>
              <a:gd name="adj1" fmla="val -91842"/>
              <a:gd name="adj2" fmla="val 58716"/>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2400" dirty="0"/>
              <a:t>國家</a:t>
            </a:r>
            <a:endParaRPr lang="en-HK" altLang="zh-TW" sz="2400" dirty="0"/>
          </a:p>
          <a:p>
            <a:pPr algn="ctr"/>
            <a:r>
              <a:rPr lang="zh-TW" altLang="en-US" sz="2400" dirty="0"/>
              <a:t>層面</a:t>
            </a:r>
            <a:endParaRPr lang="en-HK" sz="2400" dirty="0"/>
          </a:p>
        </p:txBody>
      </p:sp>
    </p:spTree>
    <p:extLst>
      <p:ext uri="{BB962C8B-B14F-4D97-AF65-F5344CB8AC3E}">
        <p14:creationId xmlns:p14="http://schemas.microsoft.com/office/powerpoint/2010/main" val="17470567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6F53D3A8-57BE-452A-9AEC-9CA3B8A6A4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0556" y="1051582"/>
            <a:ext cx="8682888" cy="5534690"/>
          </a:xfrm>
          <a:prstGeom prst="rect">
            <a:avLst/>
          </a:prstGeom>
        </p:spPr>
      </p:pic>
      <p:sp>
        <p:nvSpPr>
          <p:cNvPr id="4" name="Thought Bubble: Cloud 3">
            <a:extLst>
              <a:ext uri="{FF2B5EF4-FFF2-40B4-BE49-F238E27FC236}">
                <a16:creationId xmlns:a16="http://schemas.microsoft.com/office/drawing/2014/main" id="{A154FD22-B042-47BA-9DB9-9D8597658269}"/>
              </a:ext>
            </a:extLst>
          </p:cNvPr>
          <p:cNvSpPr/>
          <p:nvPr/>
        </p:nvSpPr>
        <p:spPr>
          <a:xfrm>
            <a:off x="5524758" y="79318"/>
            <a:ext cx="1822564" cy="1421606"/>
          </a:xfrm>
          <a:prstGeom prst="cloudCallout">
            <a:avLst>
              <a:gd name="adj1" fmla="val -91842"/>
              <a:gd name="adj2" fmla="val 58716"/>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2400" dirty="0"/>
              <a:t>全球</a:t>
            </a:r>
            <a:endParaRPr lang="en-HK" altLang="zh-TW" sz="2400" dirty="0"/>
          </a:p>
          <a:p>
            <a:pPr algn="ctr"/>
            <a:r>
              <a:rPr lang="zh-TW" altLang="en-US" sz="2400" dirty="0"/>
              <a:t>層面</a:t>
            </a:r>
            <a:endParaRPr lang="en-HK" sz="2400" dirty="0"/>
          </a:p>
        </p:txBody>
      </p:sp>
    </p:spTree>
    <p:extLst>
      <p:ext uri="{BB962C8B-B14F-4D97-AF65-F5344CB8AC3E}">
        <p14:creationId xmlns:p14="http://schemas.microsoft.com/office/powerpoint/2010/main" val="18933419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AC7D1-EAA9-48F5-B509-60A7F50BF7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a:extLst>
              <a:ext uri="{FF2B5EF4-FFF2-40B4-BE49-F238E27FC236}">
                <a16:creationId xmlns:a16="http://schemas.microsoft.com/office/drawing/2014/main" id="{D6320AF9-619A-4175-865B-5663E1AEF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063B6EC6-D752-4EE7-908B-F8F19E8C7FE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3484"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FECD4E8-AD3E-4228-82A2-9461958EA9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68234"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1926"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400"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A032553A-72E8-4B0D-8405-FF9771C9AF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068"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694"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1F9D6ACB-2FF4-49F9-978A-E0D5327FC6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4568"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Shape 28">
            <a:extLst>
              <a:ext uri="{FF2B5EF4-FFF2-40B4-BE49-F238E27FC236}">
                <a16:creationId xmlns:a16="http://schemas.microsoft.com/office/drawing/2014/main" id="{A5EC319D-0FEA-4B95-A3EA-01E35672C9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223" y="-8467"/>
            <a:ext cx="4495777"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close up of a ball&#10;&#10;Description automatically generated">
            <a:extLst>
              <a:ext uri="{FF2B5EF4-FFF2-40B4-BE49-F238E27FC236}">
                <a16:creationId xmlns:a16="http://schemas.microsoft.com/office/drawing/2014/main" id="{63B1978A-3A71-4A2B-93C4-4AC1181CB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59" y="1555422"/>
            <a:ext cx="3594219" cy="3621379"/>
          </a:xfrm>
          <a:prstGeom prst="rect">
            <a:avLst/>
          </a:prstGeom>
        </p:spPr>
      </p:pic>
      <p:sp>
        <p:nvSpPr>
          <p:cNvPr id="3" name="Content Placeholder 2">
            <a:extLst>
              <a:ext uri="{FF2B5EF4-FFF2-40B4-BE49-F238E27FC236}">
                <a16:creationId xmlns:a16="http://schemas.microsoft.com/office/drawing/2014/main" id="{034A0C7B-AE45-430A-8D15-B5E5AB7CA0BC}"/>
              </a:ext>
            </a:extLst>
          </p:cNvPr>
          <p:cNvSpPr>
            <a:spLocks noGrp="1"/>
          </p:cNvSpPr>
          <p:nvPr>
            <p:ph idx="1"/>
          </p:nvPr>
        </p:nvSpPr>
        <p:spPr>
          <a:xfrm>
            <a:off x="5386293" y="1234911"/>
            <a:ext cx="3384741" cy="4920356"/>
          </a:xfrm>
        </p:spPr>
        <p:txBody>
          <a:bodyPr anchor="t">
            <a:normAutofit/>
          </a:bodyPr>
          <a:lstStyle/>
          <a:p>
            <a:r>
              <a:rPr lang="zh-TW" altLang="en-US" sz="3200" dirty="0">
                <a:solidFill>
                  <a:srgbClr val="FFFFFF"/>
                </a:solidFill>
              </a:rPr>
              <a:t>繪畫後，著同學根據圖表資料，描述全球於</a:t>
            </a:r>
            <a:r>
              <a:rPr lang="en-US" altLang="zh-TW" sz="3200" dirty="0">
                <a:solidFill>
                  <a:srgbClr val="FFFFFF"/>
                </a:solidFill>
              </a:rPr>
              <a:t>2020</a:t>
            </a:r>
            <a:r>
              <a:rPr lang="zh-TW" altLang="en-US" sz="3200" dirty="0">
                <a:solidFill>
                  <a:srgbClr val="FFFFFF"/>
                </a:solidFill>
              </a:rPr>
              <a:t>年的某一天，</a:t>
            </a:r>
            <a:r>
              <a:rPr lang="zh-TW" altLang="en-US" sz="3200" dirty="0">
                <a:solidFill>
                  <a:schemeClr val="bg1"/>
                </a:solidFill>
              </a:rPr>
              <a:t>冠狀病毒病</a:t>
            </a:r>
            <a:r>
              <a:rPr lang="zh-TW" altLang="en-US" sz="3200" dirty="0">
                <a:solidFill>
                  <a:srgbClr val="FFFFFF"/>
                </a:solidFill>
              </a:rPr>
              <a:t>在爆發後的蔓延情況</a:t>
            </a:r>
            <a:endParaRPr lang="en-HK" sz="3200" dirty="0">
              <a:solidFill>
                <a:srgbClr val="FFFFFF"/>
              </a:solidFill>
            </a:endParaRPr>
          </a:p>
        </p:txBody>
      </p:sp>
    </p:spTree>
    <p:extLst>
      <p:ext uri="{BB962C8B-B14F-4D97-AF65-F5344CB8AC3E}">
        <p14:creationId xmlns:p14="http://schemas.microsoft.com/office/powerpoint/2010/main" val="39868319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236F40-0FE5-4989-AA5F-59C36A5616E3}"/>
              </a:ext>
            </a:extLst>
          </p:cNvPr>
          <p:cNvSpPr>
            <a:spLocks noGrp="1"/>
          </p:cNvSpPr>
          <p:nvPr>
            <p:ph idx="1"/>
          </p:nvPr>
        </p:nvSpPr>
        <p:spPr>
          <a:xfrm>
            <a:off x="229167" y="232410"/>
            <a:ext cx="6840935" cy="6393179"/>
          </a:xfrm>
        </p:spPr>
        <p:txBody>
          <a:bodyPr>
            <a:noAutofit/>
          </a:bodyPr>
          <a:lstStyle/>
          <a:p>
            <a:r>
              <a:rPr lang="zh-TW" altLang="en-US" sz="3200" dirty="0">
                <a:solidFill>
                  <a:schemeClr val="tx1"/>
                </a:solidFill>
              </a:rPr>
              <a:t>為何冠狀病毒病蔓延得這麼快？</a:t>
            </a:r>
            <a:endParaRPr lang="en-HK" altLang="zh-TW" sz="3200" dirty="0">
              <a:solidFill>
                <a:schemeClr val="tx1"/>
              </a:solidFill>
            </a:endParaRPr>
          </a:p>
          <a:p>
            <a:r>
              <a:rPr lang="zh-TW" altLang="en-US" sz="3200" dirty="0">
                <a:solidFill>
                  <a:schemeClr val="tx1"/>
                </a:solidFill>
              </a:rPr>
              <a:t>這與中國於</a:t>
            </a:r>
            <a:r>
              <a:rPr lang="en-US" altLang="zh-TW" sz="3200" dirty="0">
                <a:solidFill>
                  <a:schemeClr val="tx1"/>
                </a:solidFill>
              </a:rPr>
              <a:t>2020</a:t>
            </a:r>
            <a:r>
              <a:rPr lang="zh-TW" altLang="en-US" sz="3200" dirty="0">
                <a:solidFill>
                  <a:schemeClr val="tx1"/>
                </a:solidFill>
              </a:rPr>
              <a:t>年</a:t>
            </a:r>
            <a:r>
              <a:rPr lang="en-US" altLang="zh-TW" sz="3200" dirty="0">
                <a:solidFill>
                  <a:schemeClr val="tx1"/>
                </a:solidFill>
              </a:rPr>
              <a:t>1</a:t>
            </a:r>
            <a:r>
              <a:rPr lang="zh-TW" altLang="en-US" sz="3200" dirty="0">
                <a:solidFill>
                  <a:schemeClr val="tx1"/>
                </a:solidFill>
              </a:rPr>
              <a:t>月中正值農曆新年前的</a:t>
            </a:r>
            <a:r>
              <a:rPr lang="en-US" altLang="zh-TW" sz="3200" dirty="0">
                <a:solidFill>
                  <a:schemeClr val="tx1"/>
                </a:solidFill>
              </a:rPr>
              <a:t>“</a:t>
            </a:r>
            <a:r>
              <a:rPr lang="zh-TW" altLang="en-US" sz="3200" dirty="0">
                <a:solidFill>
                  <a:schemeClr val="tx1"/>
                </a:solidFill>
              </a:rPr>
              <a:t>春運</a:t>
            </a:r>
            <a:r>
              <a:rPr lang="en-US" altLang="zh-TW" sz="3200" dirty="0">
                <a:solidFill>
                  <a:schemeClr val="tx1"/>
                </a:solidFill>
              </a:rPr>
              <a:t>”</a:t>
            </a:r>
            <a:r>
              <a:rPr lang="zh-TW" altLang="en-US" sz="3200" dirty="0">
                <a:solidFill>
                  <a:schemeClr val="tx1"/>
                </a:solidFill>
              </a:rPr>
              <a:t> ，以及全球化及世界各地交通運輸的緊密連繫有關嗎？</a:t>
            </a:r>
            <a:endParaRPr lang="en-HK" altLang="zh-TW" sz="3200" dirty="0">
              <a:solidFill>
                <a:schemeClr val="tx1"/>
              </a:solidFill>
            </a:endParaRPr>
          </a:p>
          <a:p>
            <a:pPr marL="0" indent="0">
              <a:buNone/>
            </a:pPr>
            <a:endParaRPr lang="en-HK" altLang="zh-TW" sz="3200" dirty="0">
              <a:solidFill>
                <a:schemeClr val="tx1"/>
              </a:solidFill>
            </a:endParaRPr>
          </a:p>
          <a:p>
            <a:r>
              <a:rPr lang="zh-TW" altLang="en-US" sz="3200" b="1" u="sng" dirty="0">
                <a:solidFill>
                  <a:schemeClr val="tx1"/>
                </a:solidFill>
              </a:rPr>
              <a:t>延伸問題：</a:t>
            </a:r>
            <a:endParaRPr lang="en-HK" altLang="zh-TW" sz="3200" b="1" u="sng" dirty="0">
              <a:solidFill>
                <a:schemeClr val="tx1"/>
              </a:solidFill>
            </a:endParaRPr>
          </a:p>
          <a:p>
            <a:pPr marL="0" indent="0">
              <a:buNone/>
            </a:pPr>
            <a:r>
              <a:rPr lang="zh-TW" altLang="en-US" sz="3200" dirty="0">
                <a:solidFill>
                  <a:schemeClr val="tx1"/>
                </a:solidFill>
              </a:rPr>
              <a:t>隨著科技及運輸的不斷進步，運輸速度及運量定必日益提升，世界各地人們間的交流、活動及出行亦會趨向更為頻繁。你認為各地政府及不同團體在未來應如何加強合作聯繫，以應對如疫症等的相關危機？</a:t>
            </a:r>
            <a:endParaRPr lang="en-HK" sz="3200" dirty="0">
              <a:solidFill>
                <a:schemeClr val="tx1"/>
              </a:solidFill>
            </a:endParaRPr>
          </a:p>
        </p:txBody>
      </p:sp>
      <p:pic>
        <p:nvPicPr>
          <p:cNvPr id="5" name="Picture 4" descr="A close up of a logo&#10;&#10;Description automatically generated">
            <a:extLst>
              <a:ext uri="{FF2B5EF4-FFF2-40B4-BE49-F238E27FC236}">
                <a16:creationId xmlns:a16="http://schemas.microsoft.com/office/drawing/2014/main" id="{4AE8D14F-5184-40CA-B56A-8A547AF8D54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76721" y="2012829"/>
            <a:ext cx="1844731" cy="1894236"/>
          </a:xfrm>
          <a:prstGeom prst="rect">
            <a:avLst/>
          </a:prstGeom>
        </p:spPr>
      </p:pic>
    </p:spTree>
    <p:extLst>
      <p:ext uri="{BB962C8B-B14F-4D97-AF65-F5344CB8AC3E}">
        <p14:creationId xmlns:p14="http://schemas.microsoft.com/office/powerpoint/2010/main" val="32593673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5A2AC1-2939-480D-9EC1-54F876CF2CF0}"/>
              </a:ext>
            </a:extLst>
          </p:cNvPr>
          <p:cNvSpPr>
            <a:spLocks noGrp="1"/>
          </p:cNvSpPr>
          <p:nvPr>
            <p:ph idx="1"/>
          </p:nvPr>
        </p:nvSpPr>
        <p:spPr>
          <a:xfrm>
            <a:off x="688156" y="1197205"/>
            <a:ext cx="5806912" cy="3827282"/>
          </a:xfrm>
          <a:solidFill>
            <a:srgbClr val="92D050"/>
          </a:solidFill>
          <a:ln w="31750">
            <a:solidFill>
              <a:schemeClr val="accent1">
                <a:shade val="50000"/>
              </a:schemeClr>
            </a:solidFill>
          </a:ln>
        </p:spPr>
        <p:txBody>
          <a:bodyPr>
            <a:normAutofit lnSpcReduction="10000"/>
          </a:bodyPr>
          <a:lstStyle/>
          <a:p>
            <a:pPr marL="0" indent="0">
              <a:buNone/>
            </a:pPr>
            <a:r>
              <a:rPr lang="zh-TW" altLang="en-US" sz="3200" b="1" u="sng" dirty="0">
                <a:solidFill>
                  <a:schemeClr val="tx1"/>
                </a:solidFill>
              </a:rPr>
              <a:t>注意：</a:t>
            </a:r>
            <a:endParaRPr lang="en-HK" altLang="zh-TW" sz="3200" b="1" u="sng" dirty="0">
              <a:solidFill>
                <a:schemeClr val="tx1"/>
              </a:solidFill>
            </a:endParaRPr>
          </a:p>
          <a:p>
            <a:pPr marL="0" indent="0">
              <a:buNone/>
            </a:pPr>
            <a:r>
              <a:rPr lang="zh-TW" altLang="en-US" sz="3200" dirty="0">
                <a:solidFill>
                  <a:schemeClr val="tx1"/>
                </a:solidFill>
              </a:rPr>
              <a:t>由於冠狀病毒病正在全球蔓延及疫情仍在發展中，教師應提醒學生在研習本課題時，應留意相關的數據每日都會不斷更新及變化，他們應小心分析各數據，並適時留意疫情的最新數據及發展</a:t>
            </a:r>
            <a:endParaRPr lang="en-HK" sz="3200" dirty="0">
              <a:solidFill>
                <a:schemeClr val="tx1"/>
              </a:solidFill>
            </a:endParaRPr>
          </a:p>
        </p:txBody>
      </p:sp>
    </p:spTree>
    <p:extLst>
      <p:ext uri="{BB962C8B-B14F-4D97-AF65-F5344CB8AC3E}">
        <p14:creationId xmlns:p14="http://schemas.microsoft.com/office/powerpoint/2010/main" val="5156606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B2D2F34-9725-442E-8805-959FD79126AA}"/>
              </a:ext>
            </a:extLst>
          </p:cNvPr>
          <p:cNvSpPr txBox="1">
            <a:spLocks/>
          </p:cNvSpPr>
          <p:nvPr/>
        </p:nvSpPr>
        <p:spPr>
          <a:xfrm>
            <a:off x="339365" y="388856"/>
            <a:ext cx="8107051" cy="6080288"/>
          </a:xfrm>
          <a:prstGeom prst="rect">
            <a:avLst/>
          </a:prstGeom>
          <a:solidFill>
            <a:schemeClr val="accent3">
              <a:lumMod val="20000"/>
              <a:lumOff val="80000"/>
            </a:schemeClr>
          </a:solidFill>
          <a:ln w="31750">
            <a:solidFill>
              <a:schemeClr val="accent3">
                <a:lumMod val="50000"/>
              </a:schemeClr>
            </a:solidFill>
          </a:ln>
        </p:spPr>
        <p:txBody>
          <a:bodyPr>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zh-TW" altLang="en-US" sz="3200" b="1" i="0" u="sng"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注意：</a:t>
            </a:r>
            <a:endParaRPr kumimoji="0" lang="en-HK" altLang="zh-TW" sz="3200" b="1" i="0" u="sng"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zh-TW" altLang="en-US"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在分析及解釋數據時，教師應提醒學生：</a:t>
            </a:r>
            <a:endParaRPr kumimoji="0" lang="en-HK" altLang="zh-TW"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endParaRPr>
          </a:p>
          <a:p>
            <a:pPr lvl="0">
              <a:buClr>
                <a:srgbClr val="90C226"/>
              </a:buClr>
              <a:buFont typeface="Wingdings" panose="05000000000000000000" pitchFamily="2" charset="2"/>
              <a:buChar char="§"/>
              <a:defRPr/>
            </a:pPr>
            <a:r>
              <a:rPr lang="zh-TW" altLang="en-US" sz="3200" dirty="0">
                <a:solidFill>
                  <a:schemeClr val="tx1"/>
                </a:solidFill>
              </a:rPr>
              <a:t>世界各國或城市的人口數量、密度及分布等情況皆不盡相同，</a:t>
            </a:r>
            <a:r>
              <a:rPr kumimoji="0" lang="zh-TW" altLang="en-US"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故不宜直接以各地的感染人數來判斷疫情的嚴重程度</a:t>
            </a:r>
            <a:endParaRPr kumimoji="0" lang="en-HK" altLang="zh-TW"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panose="05000000000000000000" pitchFamily="2" charset="2"/>
              <a:buChar char="§"/>
              <a:tabLst/>
              <a:defRPr/>
            </a:pPr>
            <a:r>
              <a:rPr kumimoji="0" lang="zh-TW" altLang="en-US"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世界各地的經濟發展、對外開放及交通連繫程度皆不同，可影響其出入境及感染人數，故解釋數據時要謹慎小心</a:t>
            </a:r>
            <a:endParaRPr kumimoji="0" lang="en-HK" altLang="zh-TW"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panose="05000000000000000000" pitchFamily="2" charset="2"/>
              <a:buChar char="§"/>
              <a:tabLst/>
              <a:defRPr/>
            </a:pPr>
            <a:r>
              <a:rPr kumimoji="0" lang="zh-TW" altLang="en-US"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世界各國</a:t>
            </a:r>
            <a:r>
              <a:rPr kumimoji="0" lang="en-US" altLang="zh-TW"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a:t>
            </a:r>
            <a:r>
              <a:rPr kumimoji="0" lang="zh-TW" altLang="en-US"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各地在應對冠狀病毒病的謹慎程度、態度、速度及策略等皆各異，因而令各地出現不同的感染情況，故解釋數據時必須小心留意</a:t>
            </a:r>
            <a:endParaRPr kumimoji="0" lang="en-HK" altLang="zh-TW"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panose="05000000000000000000" pitchFamily="2" charset="2"/>
              <a:buChar char="§"/>
              <a:tabLst/>
              <a:defRPr/>
            </a:pPr>
            <a:endParaRPr kumimoji="0" lang="en-HK" altLang="zh-TW" sz="32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15795649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AF359-6F56-460F-99EB-0AA6777415B0}"/>
              </a:ext>
            </a:extLst>
          </p:cNvPr>
          <p:cNvSpPr>
            <a:spLocks noGrp="1"/>
          </p:cNvSpPr>
          <p:nvPr>
            <p:ph type="title"/>
          </p:nvPr>
        </p:nvSpPr>
        <p:spPr>
          <a:xfrm>
            <a:off x="102720" y="151279"/>
            <a:ext cx="6854261" cy="1715228"/>
          </a:xfrm>
        </p:spPr>
        <p:txBody>
          <a:bodyPr>
            <a:noAutofit/>
          </a:bodyPr>
          <a:lstStyle/>
          <a:p>
            <a:pPr algn="ctr"/>
            <a:r>
              <a:rPr lang="en-US" altLang="zh-TW" b="1" u="sng" dirty="0"/>
              <a:t>(</a:t>
            </a:r>
            <a:r>
              <a:rPr lang="zh-TW" altLang="en-US" b="1" u="sng" dirty="0"/>
              <a:t>四</a:t>
            </a:r>
            <a:r>
              <a:rPr lang="en-US" altLang="zh-TW" b="1" u="sng" dirty="0"/>
              <a:t>) </a:t>
            </a:r>
            <a:r>
              <a:rPr lang="zh-TW" altLang="en-US" b="1" u="sng" dirty="0"/>
              <a:t>通過研習冠狀病毒病來訓練高中地理科學生的數據處理、</a:t>
            </a:r>
            <a:r>
              <a:rPr lang="en-US" altLang="zh-TW" b="1" u="sng" dirty="0"/>
              <a:t/>
            </a:r>
            <a:br>
              <a:rPr lang="en-US" altLang="zh-TW" b="1" u="sng" dirty="0"/>
            </a:br>
            <a:r>
              <a:rPr lang="zh-TW" altLang="en-US" b="1" u="sng" dirty="0"/>
              <a:t>匯報及分析技能 </a:t>
            </a:r>
            <a:r>
              <a:rPr lang="en-US" altLang="zh-TW" b="1" u="sng" dirty="0"/>
              <a:t>(</a:t>
            </a:r>
            <a:r>
              <a:rPr lang="zh-TW" altLang="en-US" b="1" u="sng" dirty="0"/>
              <a:t>進階訓練</a:t>
            </a:r>
            <a:r>
              <a:rPr lang="en-US" altLang="zh-TW" b="1" u="sng" dirty="0"/>
              <a:t>)</a:t>
            </a:r>
            <a:endParaRPr lang="en-HK" b="1" u="sng" dirty="0"/>
          </a:p>
        </p:txBody>
      </p:sp>
      <p:sp>
        <p:nvSpPr>
          <p:cNvPr id="3" name="Content Placeholder 2">
            <a:extLst>
              <a:ext uri="{FF2B5EF4-FFF2-40B4-BE49-F238E27FC236}">
                <a16:creationId xmlns:a16="http://schemas.microsoft.com/office/drawing/2014/main" id="{B953386A-B7D8-41AE-B69E-81FD7B25C64F}"/>
              </a:ext>
            </a:extLst>
          </p:cNvPr>
          <p:cNvSpPr>
            <a:spLocks noGrp="1"/>
          </p:cNvSpPr>
          <p:nvPr>
            <p:ph idx="1"/>
          </p:nvPr>
        </p:nvSpPr>
        <p:spPr>
          <a:xfrm>
            <a:off x="169682" y="1866508"/>
            <a:ext cx="7541443" cy="4991492"/>
          </a:xfrm>
        </p:spPr>
        <p:txBody>
          <a:bodyPr>
            <a:normAutofit/>
          </a:bodyPr>
          <a:lstStyle/>
          <a:p>
            <a:r>
              <a:rPr lang="zh-TW" altLang="en-US" sz="2800" dirty="0"/>
              <a:t>教師在</a:t>
            </a:r>
            <a:r>
              <a:rPr lang="zh-TW" altLang="en-US" sz="2800" b="1" dirty="0"/>
              <a:t>高中地理科學生</a:t>
            </a:r>
            <a:r>
              <a:rPr lang="zh-TW" altLang="en-US" sz="2800" dirty="0"/>
              <a:t>完成前面第</a:t>
            </a:r>
            <a:r>
              <a:rPr lang="en-US" altLang="zh-TW" sz="2800" dirty="0"/>
              <a:t>(</a:t>
            </a:r>
            <a:r>
              <a:rPr lang="zh-TW" altLang="en-US" sz="2800" dirty="0">
                <a:solidFill>
                  <a:schemeClr val="tx1"/>
                </a:solidFill>
              </a:rPr>
              <a:t>三</a:t>
            </a:r>
            <a:r>
              <a:rPr lang="en-US" altLang="zh-TW" sz="2800" dirty="0"/>
              <a:t>)</a:t>
            </a:r>
            <a:r>
              <a:rPr lang="zh-TW" altLang="en-US" sz="2800" dirty="0"/>
              <a:t>部分的三種圖表後，可再給他們以下其中一些</a:t>
            </a:r>
            <a:r>
              <a:rPr lang="zh-TW" altLang="en-US" sz="2800" b="1" dirty="0"/>
              <a:t>數據處理、匯報及分析的進階訓練</a:t>
            </a:r>
            <a:r>
              <a:rPr lang="zh-TW" altLang="en-US" sz="2800" dirty="0"/>
              <a:t>：</a:t>
            </a:r>
            <a:endParaRPr lang="en-HK" altLang="zh-TW" sz="2800" dirty="0"/>
          </a:p>
          <a:p>
            <a:pPr marL="0" indent="0">
              <a:buNone/>
            </a:pPr>
            <a:r>
              <a:rPr lang="en-US" altLang="zh-TW" sz="2800" dirty="0"/>
              <a:t>(1) </a:t>
            </a:r>
            <a:r>
              <a:rPr lang="zh-TW" altLang="en-US" sz="2800" dirty="0"/>
              <a:t>請學生</a:t>
            </a:r>
            <a:r>
              <a:rPr lang="zh-TW" altLang="en-US" sz="2800" dirty="0">
                <a:solidFill>
                  <a:schemeClr val="tx1"/>
                </a:solidFill>
              </a:rPr>
              <a:t>分析及比較</a:t>
            </a:r>
            <a:r>
              <a:rPr lang="zh-TW" altLang="en-US" sz="2800" dirty="0"/>
              <a:t>前面三種</a:t>
            </a:r>
            <a:r>
              <a:rPr lang="zh-TW" altLang="en-US" sz="2800" b="1" dirty="0"/>
              <a:t>數據表達方式</a:t>
            </a:r>
            <a:r>
              <a:rPr lang="en-US" altLang="zh-TW" sz="2800" dirty="0"/>
              <a:t>(</a:t>
            </a:r>
            <a:r>
              <a:rPr lang="zh-TW" altLang="en-US" sz="2800" dirty="0"/>
              <a:t>即點示圖及比例符號圖 、加插了棒形圖的地圖 及等值區域圖</a:t>
            </a:r>
            <a:r>
              <a:rPr lang="en-US" altLang="zh-TW" sz="2800" dirty="0"/>
              <a:t>)</a:t>
            </a:r>
            <a:r>
              <a:rPr lang="zh-TW" altLang="en-US" sz="2800" dirty="0"/>
              <a:t>在表達各種數據時的</a:t>
            </a:r>
            <a:r>
              <a:rPr lang="zh-TW" altLang="en-US" sz="2800" b="1" dirty="0"/>
              <a:t>優劣之處</a:t>
            </a:r>
            <a:endParaRPr lang="en-HK" altLang="zh-TW" sz="2800" b="1" dirty="0"/>
          </a:p>
          <a:p>
            <a:pPr>
              <a:buFont typeface="Wingdings" panose="05000000000000000000" pitchFamily="2" charset="2"/>
              <a:buChar char="q"/>
            </a:pPr>
            <a:r>
              <a:rPr lang="zh-TW" altLang="en-US" sz="2800" dirty="0"/>
              <a:t>如有需要，可請學生切換以等值區域圖展示中國各省的感染確診數字；而加插了棒形圖的地圖則改為展示全球各國的感染確診數字及死亡數字。之後，再比較各方法的優劣</a:t>
            </a:r>
            <a:endParaRPr lang="en-US" altLang="zh-TW" sz="2800" dirty="0"/>
          </a:p>
          <a:p>
            <a:endParaRPr lang="en-HK" dirty="0"/>
          </a:p>
        </p:txBody>
      </p:sp>
    </p:spTree>
    <p:extLst>
      <p:ext uri="{BB962C8B-B14F-4D97-AF65-F5344CB8AC3E}">
        <p14:creationId xmlns:p14="http://schemas.microsoft.com/office/powerpoint/2010/main" val="23798120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91EA37-FCC7-4802-8C9B-684A8F43A468}"/>
              </a:ext>
            </a:extLst>
          </p:cNvPr>
          <p:cNvSpPr>
            <a:spLocks noGrp="1"/>
          </p:cNvSpPr>
          <p:nvPr>
            <p:ph idx="1"/>
          </p:nvPr>
        </p:nvSpPr>
        <p:spPr>
          <a:xfrm>
            <a:off x="197963" y="747308"/>
            <a:ext cx="7437748" cy="6019786"/>
          </a:xfrm>
        </p:spPr>
        <p:txBody>
          <a:bodyPr>
            <a:normAutofit lnSpcReduction="10000"/>
          </a:bodyPr>
          <a:lstStyle/>
          <a:p>
            <a:pPr marL="0" indent="0">
              <a:buNone/>
            </a:pPr>
            <a:r>
              <a:rPr lang="en-US" altLang="zh-TW" sz="3000" dirty="0"/>
              <a:t>(2) </a:t>
            </a:r>
            <a:r>
              <a:rPr lang="zh-TW" altLang="en-US" sz="3000" dirty="0"/>
              <a:t>前面第</a:t>
            </a:r>
            <a:r>
              <a:rPr lang="en-US" altLang="zh-TW" sz="3000" dirty="0"/>
              <a:t>(</a:t>
            </a:r>
            <a:r>
              <a:rPr lang="zh-TW" altLang="en-US" sz="3000" dirty="0">
                <a:solidFill>
                  <a:schemeClr val="tx1"/>
                </a:solidFill>
              </a:rPr>
              <a:t>三</a:t>
            </a:r>
            <a:r>
              <a:rPr lang="en-US" altLang="zh-TW" sz="3000" dirty="0"/>
              <a:t>)</a:t>
            </a:r>
            <a:r>
              <a:rPr lang="zh-TW" altLang="en-US" sz="3000" dirty="0"/>
              <a:t>部分所繪製的三幅圖表，只是</a:t>
            </a:r>
            <a:r>
              <a:rPr lang="en-US" altLang="zh-TW" sz="3000" dirty="0"/>
              <a:t>2020</a:t>
            </a:r>
            <a:r>
              <a:rPr lang="zh-TW" altLang="en-US" sz="3000" dirty="0"/>
              <a:t>年某一天</a:t>
            </a:r>
            <a:r>
              <a:rPr lang="zh-TW" altLang="en-US" sz="3000" dirty="0">
                <a:solidFill>
                  <a:schemeClr val="tx1"/>
                </a:solidFill>
              </a:rPr>
              <a:t>冠狀病毒病蔓延</a:t>
            </a:r>
            <a:r>
              <a:rPr lang="zh-TW" altLang="en-US" sz="3000" dirty="0"/>
              <a:t>的情況</a:t>
            </a:r>
            <a:endParaRPr lang="en-HK" altLang="zh-TW" sz="3000" dirty="0"/>
          </a:p>
          <a:p>
            <a:pPr marL="0" indent="0">
              <a:buNone/>
            </a:pPr>
            <a:r>
              <a:rPr lang="zh-TW" altLang="en-US" sz="3000" dirty="0"/>
              <a:t>教師可著高中學生根據以下資料數據，以合宜的圖表來表達全球在</a:t>
            </a:r>
            <a:r>
              <a:rPr lang="en-US" altLang="zh-TW" sz="3000" dirty="0"/>
              <a:t>2020</a:t>
            </a:r>
            <a:r>
              <a:rPr lang="zh-TW" altLang="en-US" sz="3000" dirty="0"/>
              <a:t>年</a:t>
            </a:r>
            <a:r>
              <a:rPr lang="en-US" altLang="zh-TW" sz="3000" dirty="0"/>
              <a:t>1</a:t>
            </a:r>
            <a:r>
              <a:rPr lang="zh-TW" altLang="en-US" sz="3000" dirty="0"/>
              <a:t>月</a:t>
            </a:r>
            <a:r>
              <a:rPr lang="en-US" altLang="zh-TW" sz="3000" dirty="0"/>
              <a:t>21</a:t>
            </a:r>
            <a:r>
              <a:rPr lang="zh-TW" altLang="en-US" sz="3000" dirty="0"/>
              <a:t>日至</a:t>
            </a:r>
            <a:r>
              <a:rPr lang="en-US" altLang="zh-TW" sz="3000" dirty="0"/>
              <a:t>2</a:t>
            </a:r>
            <a:r>
              <a:rPr lang="zh-TW" altLang="en-US" sz="3000" dirty="0"/>
              <a:t>月</a:t>
            </a:r>
            <a:r>
              <a:rPr lang="en-US" altLang="zh-TW" sz="3000" dirty="0"/>
              <a:t>5</a:t>
            </a:r>
            <a:r>
              <a:rPr lang="zh-TW" altLang="en-US" sz="3000" dirty="0"/>
              <a:t>日期間任何兩</a:t>
            </a:r>
            <a:r>
              <a:rPr lang="zh-TW" altLang="en-US" sz="3000" dirty="0">
                <a:solidFill>
                  <a:schemeClr val="tx1"/>
                </a:solidFill>
              </a:rPr>
              <a:t>天冠狀病毒病的確</a:t>
            </a:r>
            <a:r>
              <a:rPr lang="zh-TW" altLang="en-US" sz="3000" dirty="0"/>
              <a:t>診感染及蔓延情況，並描述</a:t>
            </a:r>
            <a:r>
              <a:rPr lang="zh-TW" altLang="en-US" sz="3000" b="1" dirty="0">
                <a:solidFill>
                  <a:schemeClr val="accent2">
                    <a:lumMod val="75000"/>
                  </a:schemeClr>
                </a:solidFill>
              </a:rPr>
              <a:t>疫情如何隨時間而轉變 </a:t>
            </a:r>
            <a:r>
              <a:rPr lang="en-US" altLang="zh-TW" sz="3000" b="1" dirty="0">
                <a:solidFill>
                  <a:schemeClr val="accent2">
                    <a:lumMod val="75000"/>
                  </a:schemeClr>
                </a:solidFill>
              </a:rPr>
              <a:t>/ </a:t>
            </a:r>
            <a:r>
              <a:rPr lang="zh-TW" altLang="en-US" sz="3000" b="1" dirty="0">
                <a:solidFill>
                  <a:schemeClr val="accent2">
                    <a:lumMod val="75000"/>
                  </a:schemeClr>
                </a:solidFill>
              </a:rPr>
              <a:t>疫情的發展趨勢</a:t>
            </a:r>
            <a:endParaRPr lang="en-HK" altLang="zh-TW" sz="3000" b="1" dirty="0">
              <a:solidFill>
                <a:schemeClr val="accent2">
                  <a:lumMod val="75000"/>
                </a:schemeClr>
              </a:solidFill>
            </a:endParaRPr>
          </a:p>
          <a:p>
            <a:pPr marL="0" indent="0">
              <a:buNone/>
            </a:pPr>
            <a:endParaRPr lang="en-HK" sz="2800" dirty="0"/>
          </a:p>
          <a:p>
            <a:r>
              <a:rPr lang="en-US" sz="2600" dirty="0"/>
              <a:t>World Health </a:t>
            </a:r>
            <a:r>
              <a:rPr lang="en-US" sz="2600" dirty="0" err="1"/>
              <a:t>Organisation</a:t>
            </a:r>
            <a:r>
              <a:rPr lang="en-US" sz="2600" dirty="0"/>
              <a:t> – Coronavirus disease (COVID-2019) situation reports (自2020年1月21日起每天皆有報告，內有世界各地的感染數據)</a:t>
            </a:r>
          </a:p>
          <a:p>
            <a:pPr marL="0" indent="0">
              <a:buNone/>
            </a:pPr>
            <a:r>
              <a:rPr lang="en-US" sz="2600" dirty="0">
                <a:solidFill>
                  <a:schemeClr val="accent2">
                    <a:lumMod val="75000"/>
                  </a:schemeClr>
                </a:solidFill>
              </a:rPr>
              <a:t>https://www.who.int/emergencies/diseases/novel-coronavirus-2019/situation-reports</a:t>
            </a:r>
          </a:p>
          <a:p>
            <a:endParaRPr lang="en-HK" dirty="0"/>
          </a:p>
        </p:txBody>
      </p:sp>
    </p:spTree>
    <p:extLst>
      <p:ext uri="{BB962C8B-B14F-4D97-AF65-F5344CB8AC3E}">
        <p14:creationId xmlns:p14="http://schemas.microsoft.com/office/powerpoint/2010/main" val="40468483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F034C1-8C63-470F-8484-81D6FF9B64DF}"/>
              </a:ext>
            </a:extLst>
          </p:cNvPr>
          <p:cNvSpPr>
            <a:spLocks noGrp="1"/>
          </p:cNvSpPr>
          <p:nvPr>
            <p:ph idx="1"/>
          </p:nvPr>
        </p:nvSpPr>
        <p:spPr>
          <a:xfrm>
            <a:off x="310038" y="480768"/>
            <a:ext cx="5870954" cy="5941832"/>
          </a:xfrm>
        </p:spPr>
        <p:txBody>
          <a:bodyPr>
            <a:normAutofit/>
          </a:bodyPr>
          <a:lstStyle/>
          <a:p>
            <a:r>
              <a:rPr lang="zh-TW" altLang="en-US" sz="3200" dirty="0">
                <a:solidFill>
                  <a:schemeClr val="tx1"/>
                </a:solidFill>
              </a:rPr>
              <a:t>教師可利用一些經核實</a:t>
            </a:r>
            <a:r>
              <a:rPr lang="en-US" altLang="zh-TW" sz="3200" dirty="0">
                <a:solidFill>
                  <a:schemeClr val="tx1"/>
                </a:solidFill>
              </a:rPr>
              <a:t>(</a:t>
            </a:r>
            <a:r>
              <a:rPr lang="zh-TW" altLang="en-US" sz="3200" dirty="0">
                <a:solidFill>
                  <a:schemeClr val="tx1"/>
                </a:solidFill>
              </a:rPr>
              <a:t>如世界衛生組織及香港衛生署衛生防護中心</a:t>
            </a:r>
            <a:r>
              <a:rPr lang="en-US" altLang="zh-TW" sz="3200" dirty="0">
                <a:solidFill>
                  <a:schemeClr val="tx1"/>
                </a:solidFill>
              </a:rPr>
              <a:t>)</a:t>
            </a:r>
            <a:r>
              <a:rPr lang="zh-TW" altLang="en-US" sz="3200" dirty="0">
                <a:solidFill>
                  <a:schemeClr val="tx1"/>
                </a:solidFill>
              </a:rPr>
              <a:t>的冠狀病毒病的數據，訓練學生上述實地考察步驟</a:t>
            </a:r>
            <a:r>
              <a:rPr lang="en-US" altLang="zh-TW" sz="3200" dirty="0">
                <a:solidFill>
                  <a:schemeClr val="tx1"/>
                </a:solidFill>
              </a:rPr>
              <a:t>3</a:t>
            </a:r>
            <a:r>
              <a:rPr lang="zh-TW" altLang="en-US" sz="3200" dirty="0">
                <a:solidFill>
                  <a:schemeClr val="tx1"/>
                </a:solidFill>
              </a:rPr>
              <a:t>的</a:t>
            </a:r>
            <a:r>
              <a:rPr lang="zh-TW" altLang="en-US" sz="3200" b="1" dirty="0">
                <a:solidFill>
                  <a:schemeClr val="accent2">
                    <a:lumMod val="75000"/>
                  </a:schemeClr>
                </a:solidFill>
              </a:rPr>
              <a:t>地理技能 </a:t>
            </a:r>
            <a:r>
              <a:rPr lang="en-US" altLang="zh-TW" sz="3200" b="1" dirty="0">
                <a:solidFill>
                  <a:schemeClr val="accent2">
                    <a:lumMod val="75000"/>
                  </a:schemeClr>
                </a:solidFill>
              </a:rPr>
              <a:t>- </a:t>
            </a:r>
            <a:r>
              <a:rPr lang="zh-TW" altLang="en-US" sz="3200" b="1" dirty="0">
                <a:solidFill>
                  <a:schemeClr val="accent2">
                    <a:lumMod val="75000"/>
                  </a:schemeClr>
                </a:solidFill>
              </a:rPr>
              <a:t>數據處理、匯報及分析</a:t>
            </a:r>
            <a:r>
              <a:rPr lang="en-US" altLang="zh-TW" sz="3200" b="1" dirty="0">
                <a:solidFill>
                  <a:schemeClr val="accent2">
                    <a:lumMod val="75000"/>
                  </a:schemeClr>
                </a:solidFill>
              </a:rPr>
              <a:t> </a:t>
            </a:r>
            <a:r>
              <a:rPr lang="en-US" altLang="zh-TW" sz="3200" dirty="0">
                <a:solidFill>
                  <a:schemeClr val="tx1"/>
                </a:solidFill>
              </a:rPr>
              <a:t>(</a:t>
            </a:r>
            <a:r>
              <a:rPr lang="zh-TW" altLang="en-US" sz="3200" u="sng" dirty="0">
                <a:solidFill>
                  <a:schemeClr val="tx1"/>
                </a:solidFill>
              </a:rPr>
              <a:t>詳情可參看本簡報的第</a:t>
            </a:r>
            <a:r>
              <a:rPr lang="en-US" altLang="zh-TW" sz="3200" u="sng" dirty="0">
                <a:solidFill>
                  <a:schemeClr val="tx1"/>
                </a:solidFill>
              </a:rPr>
              <a:t>(</a:t>
            </a:r>
            <a:r>
              <a:rPr lang="zh-TW" altLang="en-US" sz="3200" u="sng" dirty="0">
                <a:solidFill>
                  <a:schemeClr val="tx1"/>
                </a:solidFill>
              </a:rPr>
              <a:t>三</a:t>
            </a:r>
            <a:r>
              <a:rPr lang="en-US" altLang="zh-TW" sz="3200" u="sng" dirty="0">
                <a:solidFill>
                  <a:schemeClr val="tx1"/>
                </a:solidFill>
              </a:rPr>
              <a:t>)</a:t>
            </a:r>
            <a:r>
              <a:rPr lang="zh-TW" altLang="en-US" sz="3200" u="sng" dirty="0">
                <a:solidFill>
                  <a:schemeClr val="tx1"/>
                </a:solidFill>
              </a:rPr>
              <a:t>和第</a:t>
            </a:r>
            <a:r>
              <a:rPr lang="en-US" altLang="zh-TW" sz="3200" u="sng" dirty="0">
                <a:solidFill>
                  <a:schemeClr val="tx1"/>
                </a:solidFill>
              </a:rPr>
              <a:t>(</a:t>
            </a:r>
            <a:r>
              <a:rPr lang="zh-TW" altLang="en-US" sz="3200" u="sng" dirty="0">
                <a:solidFill>
                  <a:schemeClr val="tx1"/>
                </a:solidFill>
              </a:rPr>
              <a:t>四</a:t>
            </a:r>
            <a:r>
              <a:rPr lang="en-US" altLang="zh-TW" sz="3200" u="sng" dirty="0">
                <a:solidFill>
                  <a:schemeClr val="tx1"/>
                </a:solidFill>
              </a:rPr>
              <a:t>)</a:t>
            </a:r>
            <a:r>
              <a:rPr lang="zh-TW" altLang="en-US" sz="3200" u="sng" dirty="0">
                <a:solidFill>
                  <a:schemeClr val="tx1"/>
                </a:solidFill>
              </a:rPr>
              <a:t>部分，以及相關的學生工作紙</a:t>
            </a:r>
            <a:r>
              <a:rPr lang="en-US" altLang="zh-TW" sz="3200" dirty="0">
                <a:solidFill>
                  <a:schemeClr val="tx1"/>
                </a:solidFill>
              </a:rPr>
              <a:t>)</a:t>
            </a:r>
            <a:endParaRPr lang="en-HK" altLang="zh-TW" sz="3200" dirty="0">
              <a:solidFill>
                <a:schemeClr val="tx1"/>
              </a:solidFill>
            </a:endParaRPr>
          </a:p>
          <a:p>
            <a:endParaRPr lang="en-HK" dirty="0"/>
          </a:p>
        </p:txBody>
      </p:sp>
    </p:spTree>
    <p:extLst>
      <p:ext uri="{BB962C8B-B14F-4D97-AF65-F5344CB8AC3E}">
        <p14:creationId xmlns:p14="http://schemas.microsoft.com/office/powerpoint/2010/main" val="16439551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10E8F-0E86-4AB8-8535-552C381B2FB1}"/>
              </a:ext>
            </a:extLst>
          </p:cNvPr>
          <p:cNvSpPr>
            <a:spLocks noGrp="1"/>
          </p:cNvSpPr>
          <p:nvPr>
            <p:ph idx="1"/>
          </p:nvPr>
        </p:nvSpPr>
        <p:spPr>
          <a:xfrm>
            <a:off x="262020" y="716249"/>
            <a:ext cx="7147447" cy="5962891"/>
          </a:xfrm>
        </p:spPr>
        <p:txBody>
          <a:bodyPr>
            <a:normAutofit/>
          </a:bodyPr>
          <a:lstStyle/>
          <a:p>
            <a:pPr marL="0" indent="0">
              <a:buNone/>
            </a:pPr>
            <a:r>
              <a:rPr lang="en-US" altLang="zh-TW" sz="3200" dirty="0"/>
              <a:t>(3) </a:t>
            </a:r>
            <a:r>
              <a:rPr lang="zh-TW" altLang="en-US" sz="3200" dirty="0"/>
              <a:t>還有其他展示數據的方法嗎？可參考以下資料</a:t>
            </a:r>
            <a:r>
              <a:rPr lang="en-US" altLang="zh-TW" sz="3200" dirty="0">
                <a:solidFill>
                  <a:schemeClr val="tx1"/>
                </a:solidFill>
              </a:rPr>
              <a:t>/</a:t>
            </a:r>
            <a:r>
              <a:rPr lang="zh-TW" altLang="en-US" sz="3200" dirty="0">
                <a:solidFill>
                  <a:schemeClr val="tx1"/>
                </a:solidFill>
              </a:rPr>
              <a:t>錄像片段：</a:t>
            </a:r>
            <a:endParaRPr lang="en-HK" sz="3200" dirty="0">
              <a:solidFill>
                <a:schemeClr val="tx1"/>
              </a:solidFill>
            </a:endParaRPr>
          </a:p>
          <a:p>
            <a:pPr marL="0" indent="0">
              <a:buNone/>
            </a:pPr>
            <a:r>
              <a:rPr lang="en-US" sz="2800" dirty="0">
                <a:solidFill>
                  <a:schemeClr val="accent2">
                    <a:lumMod val="75000"/>
                  </a:schemeClr>
                </a:solidFill>
              </a:rPr>
              <a:t>Geography - Stage 4 - Data Presentation</a:t>
            </a:r>
            <a:endParaRPr lang="en-HK" sz="2800" dirty="0">
              <a:solidFill>
                <a:schemeClr val="accent2">
                  <a:lumMod val="75000"/>
                </a:schemeClr>
              </a:solidFill>
            </a:endParaRPr>
          </a:p>
          <a:p>
            <a:pPr marL="0" indent="0">
              <a:buNone/>
            </a:pPr>
            <a:r>
              <a:rPr lang="en-HK" sz="2800" dirty="0">
                <a:solidFill>
                  <a:schemeClr val="accent2">
                    <a:lumMod val="75000"/>
                  </a:schemeClr>
                </a:solidFill>
              </a:rPr>
              <a:t>https://youtu.be/kmOasxyZemE</a:t>
            </a:r>
          </a:p>
          <a:p>
            <a:pPr marL="0" indent="0">
              <a:buNone/>
            </a:pPr>
            <a:endParaRPr lang="en-HK" sz="3200" dirty="0"/>
          </a:p>
        </p:txBody>
      </p:sp>
      <p:pic>
        <p:nvPicPr>
          <p:cNvPr id="6" name="圖片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8919" y="3230176"/>
            <a:ext cx="3324195" cy="2977925"/>
          </a:xfrm>
          <a:prstGeom prst="rect">
            <a:avLst/>
          </a:prstGeom>
        </p:spPr>
      </p:pic>
    </p:spTree>
    <p:extLst>
      <p:ext uri="{BB962C8B-B14F-4D97-AF65-F5344CB8AC3E}">
        <p14:creationId xmlns:p14="http://schemas.microsoft.com/office/powerpoint/2010/main" val="24719800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47A8AB-178B-454A-8C47-0F67C4554C68}"/>
              </a:ext>
            </a:extLst>
          </p:cNvPr>
          <p:cNvSpPr>
            <a:spLocks noGrp="1"/>
          </p:cNvSpPr>
          <p:nvPr>
            <p:ph idx="1"/>
          </p:nvPr>
        </p:nvSpPr>
        <p:spPr>
          <a:xfrm>
            <a:off x="340333" y="366034"/>
            <a:ext cx="6772059" cy="1310392"/>
          </a:xfrm>
        </p:spPr>
        <p:txBody>
          <a:bodyPr>
            <a:noAutofit/>
          </a:bodyPr>
          <a:lstStyle/>
          <a:p>
            <a:pPr marL="0" indent="0">
              <a:buNone/>
            </a:pPr>
            <a:r>
              <a:rPr lang="en-US" altLang="zh-TW" sz="3200" dirty="0"/>
              <a:t>(4) </a:t>
            </a:r>
            <a:r>
              <a:rPr lang="zh-TW" altLang="en-US" sz="3200" b="1" dirty="0">
                <a:solidFill>
                  <a:schemeClr val="accent2">
                    <a:lumMod val="75000"/>
                  </a:schemeClr>
                </a:solidFill>
              </a:rPr>
              <a:t>電子學習的建議</a:t>
            </a:r>
            <a:endParaRPr lang="en-US" altLang="zh-TW" sz="3200" b="1" dirty="0">
              <a:solidFill>
                <a:schemeClr val="accent2">
                  <a:lumMod val="75000"/>
                </a:schemeClr>
              </a:solidFill>
            </a:endParaRPr>
          </a:p>
          <a:p>
            <a:pPr marL="0" indent="0">
              <a:buNone/>
            </a:pPr>
            <a:r>
              <a:rPr lang="zh-TW" altLang="en-US" sz="3200" dirty="0"/>
              <a:t>有沒有電腦軟件可用來繪製圖表？</a:t>
            </a:r>
            <a:endParaRPr lang="en-HK" altLang="zh-TW" sz="3200" dirty="0"/>
          </a:p>
          <a:p>
            <a:pPr marL="0" indent="0">
              <a:buNone/>
            </a:pPr>
            <a:endParaRPr lang="en-HK" sz="3200" dirty="0"/>
          </a:p>
        </p:txBody>
      </p:sp>
      <p:pic>
        <p:nvPicPr>
          <p:cNvPr id="5" name="Picture 4" descr="A close up of a computer&#10;&#10;Description automatically generated">
            <a:extLst>
              <a:ext uri="{FF2B5EF4-FFF2-40B4-BE49-F238E27FC236}">
                <a16:creationId xmlns:a16="http://schemas.microsoft.com/office/drawing/2014/main" id="{1D2B1F8A-365B-4FC5-BA35-2668D47144E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1018" b="11352"/>
          <a:stretch/>
        </p:blipFill>
        <p:spPr>
          <a:xfrm>
            <a:off x="0" y="1973337"/>
            <a:ext cx="4665053" cy="2287470"/>
          </a:xfrm>
          <a:prstGeom prst="rect">
            <a:avLst/>
          </a:prstGeom>
        </p:spPr>
      </p:pic>
      <p:sp>
        <p:nvSpPr>
          <p:cNvPr id="6" name="Thought Bubble: Cloud 5">
            <a:extLst>
              <a:ext uri="{FF2B5EF4-FFF2-40B4-BE49-F238E27FC236}">
                <a16:creationId xmlns:a16="http://schemas.microsoft.com/office/drawing/2014/main" id="{E8BA5596-92F8-47A3-A8CF-8E9EF039A575}"/>
              </a:ext>
            </a:extLst>
          </p:cNvPr>
          <p:cNvSpPr/>
          <p:nvPr/>
        </p:nvSpPr>
        <p:spPr>
          <a:xfrm>
            <a:off x="3726362" y="3972997"/>
            <a:ext cx="4369912" cy="1664231"/>
          </a:xfrm>
          <a:prstGeom prst="cloudCallout">
            <a:avLst>
              <a:gd name="adj1" fmla="val -67217"/>
              <a:gd name="adj2" fmla="val -508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可利用任何地理信息系統 </a:t>
            </a:r>
            <a:r>
              <a:rPr lang="en-US" altLang="zh-TW" sz="2800" b="1" dirty="0">
                <a:solidFill>
                  <a:schemeClr val="bg1"/>
                </a:solidFill>
              </a:rPr>
              <a:t>(GIS)</a:t>
            </a:r>
            <a:endParaRPr lang="en-HK" sz="2800" b="1" dirty="0">
              <a:solidFill>
                <a:schemeClr val="bg1"/>
              </a:solidFill>
            </a:endParaRPr>
          </a:p>
        </p:txBody>
      </p:sp>
      <p:sp>
        <p:nvSpPr>
          <p:cNvPr id="9" name="Thought Bubble: Cloud 8">
            <a:extLst>
              <a:ext uri="{FF2B5EF4-FFF2-40B4-BE49-F238E27FC236}">
                <a16:creationId xmlns:a16="http://schemas.microsoft.com/office/drawing/2014/main" id="{0CE0EB94-90FA-4552-9F89-FFB34B03390C}"/>
              </a:ext>
            </a:extLst>
          </p:cNvPr>
          <p:cNvSpPr/>
          <p:nvPr/>
        </p:nvSpPr>
        <p:spPr>
          <a:xfrm>
            <a:off x="4478358" y="1385741"/>
            <a:ext cx="4325309" cy="2705354"/>
          </a:xfrm>
          <a:prstGeom prst="cloudCallout">
            <a:avLst>
              <a:gd name="adj1" fmla="val -66722"/>
              <a:gd name="adj2" fmla="val 196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可利用微軟的</a:t>
            </a:r>
            <a:r>
              <a:rPr lang="en-US" altLang="zh-TW" sz="2800" b="1" dirty="0"/>
              <a:t>“</a:t>
            </a:r>
            <a:r>
              <a:rPr lang="zh-TW" altLang="en-US" sz="2800" b="1" dirty="0"/>
              <a:t>小畫家 </a:t>
            </a:r>
            <a:r>
              <a:rPr lang="en-HK" altLang="zh-TW" sz="2800" b="1" dirty="0"/>
              <a:t>(Paintbrush </a:t>
            </a:r>
            <a:r>
              <a:rPr lang="en-US" altLang="zh-TW" sz="2800" b="1" dirty="0"/>
              <a:t>/ P</a:t>
            </a:r>
            <a:r>
              <a:rPr lang="en-HK" altLang="zh-TW" sz="2800" b="1" dirty="0" err="1"/>
              <a:t>aint</a:t>
            </a:r>
            <a:r>
              <a:rPr lang="en-HK" altLang="zh-TW" sz="2800" b="1" dirty="0"/>
              <a:t>)</a:t>
            </a:r>
            <a:r>
              <a:rPr lang="en-US" altLang="zh-TW" sz="2800" b="1" dirty="0"/>
              <a:t>” (</a:t>
            </a:r>
            <a:r>
              <a:rPr lang="zh-TW" altLang="en-US" sz="2800" b="1" dirty="0"/>
              <a:t>如第</a:t>
            </a:r>
            <a:r>
              <a:rPr lang="en-US" altLang="zh-TW" sz="2800" b="1" dirty="0"/>
              <a:t>(</a:t>
            </a:r>
            <a:r>
              <a:rPr lang="zh-TW" altLang="en-US" sz="2800" b="1" dirty="0">
                <a:solidFill>
                  <a:schemeClr val="bg1"/>
                </a:solidFill>
              </a:rPr>
              <a:t>三</a:t>
            </a:r>
            <a:r>
              <a:rPr lang="en-US" altLang="zh-TW" sz="2800" b="1" dirty="0"/>
              <a:t>)</a:t>
            </a:r>
            <a:r>
              <a:rPr lang="zh-TW" altLang="en-US" sz="2800" b="1" dirty="0"/>
              <a:t>部分的圖</a:t>
            </a:r>
            <a:r>
              <a:rPr lang="en-US" altLang="zh-TW" sz="2800" b="1" dirty="0"/>
              <a:t>1)</a:t>
            </a:r>
            <a:endParaRPr lang="en-HK" sz="2800" b="1" dirty="0"/>
          </a:p>
        </p:txBody>
      </p:sp>
      <p:sp>
        <p:nvSpPr>
          <p:cNvPr id="10" name="Thought Bubble: Cloud 9">
            <a:extLst>
              <a:ext uri="{FF2B5EF4-FFF2-40B4-BE49-F238E27FC236}">
                <a16:creationId xmlns:a16="http://schemas.microsoft.com/office/drawing/2014/main" id="{20FBAFF7-DB44-43B1-B893-1C1D0051891D}"/>
              </a:ext>
            </a:extLst>
          </p:cNvPr>
          <p:cNvSpPr/>
          <p:nvPr/>
        </p:nvSpPr>
        <p:spPr>
          <a:xfrm>
            <a:off x="340333" y="5043202"/>
            <a:ext cx="4369913" cy="1546133"/>
          </a:xfrm>
          <a:prstGeom prst="cloudCallout">
            <a:avLst>
              <a:gd name="adj1" fmla="val -14063"/>
              <a:gd name="adj2" fmla="val -1231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可利用微軟的 </a:t>
            </a:r>
            <a:endParaRPr lang="en-HK" altLang="zh-TW" sz="2800" b="1" dirty="0"/>
          </a:p>
          <a:p>
            <a:pPr algn="ctr"/>
            <a:r>
              <a:rPr lang="en-US" altLang="zh-TW" sz="2800" b="1" dirty="0"/>
              <a:t>“</a:t>
            </a:r>
            <a:r>
              <a:rPr lang="zh-TW" altLang="en-US" sz="2800" b="1" dirty="0"/>
              <a:t>試算表</a:t>
            </a:r>
            <a:r>
              <a:rPr lang="en-US" altLang="zh-TW" sz="2800" b="1" dirty="0"/>
              <a:t>”</a:t>
            </a:r>
            <a:r>
              <a:rPr lang="zh-TW" altLang="en-US" sz="2800" b="1" dirty="0"/>
              <a:t> </a:t>
            </a:r>
            <a:r>
              <a:rPr lang="en-US" altLang="zh-TW" sz="2800" b="1" dirty="0"/>
              <a:t>(Excel)</a:t>
            </a:r>
            <a:endParaRPr lang="en-HK" sz="2800" b="1" dirty="0"/>
          </a:p>
        </p:txBody>
      </p:sp>
    </p:spTree>
    <p:extLst>
      <p:ext uri="{BB962C8B-B14F-4D97-AF65-F5344CB8AC3E}">
        <p14:creationId xmlns:p14="http://schemas.microsoft.com/office/powerpoint/2010/main" val="22506258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A1B02C-2BDE-4B14-9E7A-01E5D62BA147}"/>
              </a:ext>
            </a:extLst>
          </p:cNvPr>
          <p:cNvSpPr>
            <a:spLocks noGrp="1"/>
          </p:cNvSpPr>
          <p:nvPr>
            <p:ph idx="1"/>
          </p:nvPr>
        </p:nvSpPr>
        <p:spPr>
          <a:xfrm>
            <a:off x="226243" y="443061"/>
            <a:ext cx="7154945" cy="4945212"/>
          </a:xfrm>
        </p:spPr>
        <p:txBody>
          <a:bodyPr>
            <a:normAutofit/>
          </a:bodyPr>
          <a:lstStyle/>
          <a:p>
            <a:r>
              <a:rPr lang="zh-TW" altLang="en-US" sz="2800" u="sng" dirty="0"/>
              <a:t>例子</a:t>
            </a:r>
            <a:r>
              <a:rPr lang="en-US" altLang="zh-TW" sz="2800" u="sng" dirty="0"/>
              <a:t>(1)</a:t>
            </a:r>
            <a:r>
              <a:rPr lang="zh-TW" altLang="en-US" sz="2800" dirty="0"/>
              <a:t>：一般能力的高中地理科學生，可考慮使用</a:t>
            </a:r>
            <a:r>
              <a:rPr lang="zh-TW" altLang="en-US" sz="2800" b="1" dirty="0">
                <a:solidFill>
                  <a:schemeClr val="accent2">
                    <a:lumMod val="75000"/>
                  </a:schemeClr>
                </a:solidFill>
              </a:rPr>
              <a:t>微軟的</a:t>
            </a:r>
            <a:r>
              <a:rPr lang="en-US" altLang="zh-TW" sz="2800" b="1" dirty="0">
                <a:solidFill>
                  <a:schemeClr val="accent2">
                    <a:lumMod val="75000"/>
                  </a:schemeClr>
                </a:solidFill>
              </a:rPr>
              <a:t>“</a:t>
            </a:r>
            <a:r>
              <a:rPr lang="zh-TW" altLang="en-US" sz="2800" b="1" dirty="0">
                <a:solidFill>
                  <a:schemeClr val="accent2">
                    <a:lumMod val="75000"/>
                  </a:schemeClr>
                </a:solidFill>
              </a:rPr>
              <a:t>小畫家</a:t>
            </a:r>
            <a:r>
              <a:rPr lang="en-US" altLang="zh-TW" sz="2800" b="1" dirty="0">
                <a:solidFill>
                  <a:schemeClr val="accent2">
                    <a:lumMod val="75000"/>
                  </a:schemeClr>
                </a:solidFill>
              </a:rPr>
              <a:t>”</a:t>
            </a:r>
            <a:r>
              <a:rPr lang="zh-TW" altLang="en-US" sz="2800" dirty="0"/>
              <a:t>作簡單的繪圖及填色，可參考以下步驟：</a:t>
            </a:r>
            <a:endParaRPr lang="en-HK" sz="2800" dirty="0"/>
          </a:p>
        </p:txBody>
      </p:sp>
      <p:pic>
        <p:nvPicPr>
          <p:cNvPr id="6" name="圖片 5"/>
          <p:cNvPicPr>
            <a:picLocks noChangeAspect="1"/>
          </p:cNvPicPr>
          <p:nvPr/>
        </p:nvPicPr>
        <p:blipFill>
          <a:blip r:embed="rId2"/>
          <a:stretch>
            <a:fillRect/>
          </a:stretch>
        </p:blipFill>
        <p:spPr>
          <a:xfrm>
            <a:off x="439615" y="1784838"/>
            <a:ext cx="8301054" cy="4669343"/>
          </a:xfrm>
          <a:prstGeom prst="rect">
            <a:avLst/>
          </a:prstGeom>
        </p:spPr>
      </p:pic>
      <p:sp>
        <p:nvSpPr>
          <p:cNvPr id="7" name="Speech Bubble: Rectangle with Corners Rounded 4">
            <a:extLst>
              <a:ext uri="{FF2B5EF4-FFF2-40B4-BE49-F238E27FC236}">
                <a16:creationId xmlns:a16="http://schemas.microsoft.com/office/drawing/2014/main" id="{2E858898-38A3-4A86-B00E-C282D9EEA60D}"/>
              </a:ext>
            </a:extLst>
          </p:cNvPr>
          <p:cNvSpPr/>
          <p:nvPr/>
        </p:nvSpPr>
        <p:spPr>
          <a:xfrm>
            <a:off x="5461927" y="3305599"/>
            <a:ext cx="3110846" cy="1627819"/>
          </a:xfrm>
          <a:prstGeom prst="wedgeRoundRectCallout">
            <a:avLst>
              <a:gd name="adj1" fmla="val -71515"/>
              <a:gd name="adj2" fmla="val 208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(1) </a:t>
            </a:r>
            <a:r>
              <a:rPr lang="zh-TW" altLang="en-US" sz="2400" dirty="0"/>
              <a:t>在“小畫家”內開啟你想添加數據的地圖 </a:t>
            </a:r>
            <a:r>
              <a:rPr lang="en-US" altLang="zh-TW" sz="2400" dirty="0"/>
              <a:t>(jpeg)</a:t>
            </a:r>
            <a:endParaRPr lang="en-HK" sz="2400" dirty="0"/>
          </a:p>
        </p:txBody>
      </p:sp>
    </p:spTree>
    <p:extLst>
      <p:ext uri="{BB962C8B-B14F-4D97-AF65-F5344CB8AC3E}">
        <p14:creationId xmlns:p14="http://schemas.microsoft.com/office/powerpoint/2010/main" val="26826083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404445" y="1081453"/>
            <a:ext cx="8301054" cy="4669343"/>
          </a:xfrm>
          <a:prstGeom prst="rect">
            <a:avLst/>
          </a:prstGeom>
        </p:spPr>
      </p:pic>
      <p:sp>
        <p:nvSpPr>
          <p:cNvPr id="7" name="Speech Bubble: Rectangle with Corners Rounded 2">
            <a:extLst>
              <a:ext uri="{FF2B5EF4-FFF2-40B4-BE49-F238E27FC236}">
                <a16:creationId xmlns:a16="http://schemas.microsoft.com/office/drawing/2014/main" id="{82C872CA-0809-41D7-8529-6EE2A6A62D49}"/>
              </a:ext>
            </a:extLst>
          </p:cNvPr>
          <p:cNvSpPr/>
          <p:nvPr/>
        </p:nvSpPr>
        <p:spPr>
          <a:xfrm>
            <a:off x="5496992" y="2265392"/>
            <a:ext cx="3110846" cy="1627819"/>
          </a:xfrm>
          <a:prstGeom prst="wedgeRoundRectCallout">
            <a:avLst>
              <a:gd name="adj1" fmla="val -70606"/>
              <a:gd name="adj2" fmla="val 386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(2) </a:t>
            </a:r>
            <a:r>
              <a:rPr lang="zh-TW" altLang="en-US" sz="2400" dirty="0"/>
              <a:t>可按需要把地圖某一區填上顏色</a:t>
            </a:r>
            <a:endParaRPr lang="en-HK" sz="2400" dirty="0"/>
          </a:p>
        </p:txBody>
      </p:sp>
      <p:sp>
        <p:nvSpPr>
          <p:cNvPr id="8" name="矩形 7"/>
          <p:cNvSpPr/>
          <p:nvPr/>
        </p:nvSpPr>
        <p:spPr>
          <a:xfrm>
            <a:off x="1529862" y="1301262"/>
            <a:ext cx="114300" cy="1846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1758462" y="1301262"/>
            <a:ext cx="228600" cy="3341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77804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r="24467"/>
          <a:stretch/>
        </p:blipFill>
        <p:spPr>
          <a:xfrm>
            <a:off x="134471" y="625464"/>
            <a:ext cx="8139091" cy="6061261"/>
          </a:xfrm>
          <a:prstGeom prst="rect">
            <a:avLst/>
          </a:prstGeom>
        </p:spPr>
      </p:pic>
      <p:sp>
        <p:nvSpPr>
          <p:cNvPr id="5" name="Speech Bubble: Rectangle with Corners Rounded 2">
            <a:extLst>
              <a:ext uri="{FF2B5EF4-FFF2-40B4-BE49-F238E27FC236}">
                <a16:creationId xmlns:a16="http://schemas.microsoft.com/office/drawing/2014/main" id="{DC16BE10-FE25-4272-B36B-B106A2F421AA}"/>
              </a:ext>
            </a:extLst>
          </p:cNvPr>
          <p:cNvSpPr/>
          <p:nvPr/>
        </p:nvSpPr>
        <p:spPr>
          <a:xfrm>
            <a:off x="5881740" y="2842184"/>
            <a:ext cx="3110846" cy="1627819"/>
          </a:xfrm>
          <a:prstGeom prst="wedgeRoundRectCallout">
            <a:avLst>
              <a:gd name="adj1" fmla="val -67621"/>
              <a:gd name="adj2" fmla="val 1668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(3) </a:t>
            </a:r>
            <a:r>
              <a:rPr lang="zh-TW" altLang="en-US" sz="2400" dirty="0"/>
              <a:t>可按需要按工具列中的</a:t>
            </a:r>
            <a:r>
              <a:rPr lang="en-US" altLang="zh-TW" sz="2400" dirty="0"/>
              <a:t> “A” </a:t>
            </a:r>
            <a:r>
              <a:rPr lang="zh-TW" altLang="en-US" sz="2400" dirty="0"/>
              <a:t>以添加文字</a:t>
            </a:r>
            <a:r>
              <a:rPr lang="en-US" altLang="zh-TW" sz="2400" dirty="0"/>
              <a:t> </a:t>
            </a:r>
            <a:endParaRPr lang="en-HK" sz="2400" dirty="0"/>
          </a:p>
        </p:txBody>
      </p:sp>
    </p:spTree>
    <p:extLst>
      <p:ext uri="{BB962C8B-B14F-4D97-AF65-F5344CB8AC3E}">
        <p14:creationId xmlns:p14="http://schemas.microsoft.com/office/powerpoint/2010/main" val="35707117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r="28092"/>
          <a:stretch/>
        </p:blipFill>
        <p:spPr>
          <a:xfrm>
            <a:off x="307732" y="381872"/>
            <a:ext cx="7552592" cy="5908003"/>
          </a:xfrm>
          <a:prstGeom prst="rect">
            <a:avLst/>
          </a:prstGeom>
        </p:spPr>
      </p:pic>
      <p:sp>
        <p:nvSpPr>
          <p:cNvPr id="5" name="Speech Bubble: Rectangle with Corners Rounded 2">
            <a:extLst>
              <a:ext uri="{FF2B5EF4-FFF2-40B4-BE49-F238E27FC236}">
                <a16:creationId xmlns:a16="http://schemas.microsoft.com/office/drawing/2014/main" id="{967A29C6-BA43-410E-B871-9C94B4293DF4}"/>
              </a:ext>
            </a:extLst>
          </p:cNvPr>
          <p:cNvSpPr/>
          <p:nvPr/>
        </p:nvSpPr>
        <p:spPr>
          <a:xfrm>
            <a:off x="5591284" y="2804746"/>
            <a:ext cx="3110846" cy="1627819"/>
          </a:xfrm>
          <a:prstGeom prst="wedgeRoundRectCallout">
            <a:avLst>
              <a:gd name="adj1" fmla="val -67621"/>
              <a:gd name="adj2" fmla="val 118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(4) </a:t>
            </a:r>
            <a:r>
              <a:rPr lang="zh-TW" altLang="en-US" sz="2400" dirty="0" smtClean="0"/>
              <a:t>完成後按 </a:t>
            </a:r>
            <a:r>
              <a:rPr lang="en-US" altLang="zh-TW" sz="2400" dirty="0" smtClean="0"/>
              <a:t>“</a:t>
            </a:r>
            <a:r>
              <a:rPr lang="zh-TW" altLang="en-US" sz="2400" dirty="0" smtClean="0"/>
              <a:t>檔案</a:t>
            </a:r>
            <a:r>
              <a:rPr lang="en-US" altLang="zh-TW" sz="2400" dirty="0" smtClean="0"/>
              <a:t>” </a:t>
            </a:r>
            <a:r>
              <a:rPr lang="en-US" altLang="zh-TW" sz="2400" dirty="0"/>
              <a:t>&gt; </a:t>
            </a:r>
            <a:r>
              <a:rPr lang="en-US" altLang="zh-TW" sz="2400" dirty="0" smtClean="0"/>
              <a:t>“</a:t>
            </a:r>
            <a:r>
              <a:rPr lang="zh-TW" altLang="en-US" sz="2400" dirty="0" smtClean="0"/>
              <a:t>另存新檔</a:t>
            </a:r>
            <a:r>
              <a:rPr lang="en-US" altLang="zh-TW" sz="2400" dirty="0" smtClean="0"/>
              <a:t>” </a:t>
            </a:r>
            <a:r>
              <a:rPr lang="en-US" altLang="zh-TW" sz="2400" dirty="0"/>
              <a:t>&gt; “</a:t>
            </a:r>
            <a:r>
              <a:rPr lang="en-US" altLang="zh-TW" sz="2400" dirty="0" smtClean="0"/>
              <a:t>JPG </a:t>
            </a:r>
            <a:r>
              <a:rPr lang="zh-TW" altLang="en-US" sz="2400" dirty="0" smtClean="0"/>
              <a:t>圖片</a:t>
            </a:r>
            <a:r>
              <a:rPr lang="en-US" altLang="zh-TW" sz="2400" dirty="0" smtClean="0"/>
              <a:t>” </a:t>
            </a:r>
            <a:r>
              <a:rPr lang="zh-TW" altLang="en-US" sz="2400" dirty="0" smtClean="0"/>
              <a:t>作儲存</a:t>
            </a:r>
            <a:endParaRPr lang="en-HK" sz="2400" dirty="0"/>
          </a:p>
        </p:txBody>
      </p:sp>
    </p:spTree>
    <p:extLst>
      <p:ext uri="{BB962C8B-B14F-4D97-AF65-F5344CB8AC3E}">
        <p14:creationId xmlns:p14="http://schemas.microsoft.com/office/powerpoint/2010/main" val="39775888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F11A91-7156-408A-A98C-C28E1A890493}"/>
              </a:ext>
            </a:extLst>
          </p:cNvPr>
          <p:cNvSpPr>
            <a:spLocks noGrp="1"/>
          </p:cNvSpPr>
          <p:nvPr>
            <p:ph idx="1"/>
          </p:nvPr>
        </p:nvSpPr>
        <p:spPr>
          <a:xfrm>
            <a:off x="122549" y="301659"/>
            <a:ext cx="7286920" cy="5118754"/>
          </a:xfrm>
        </p:spPr>
        <p:txBody>
          <a:bodyPr>
            <a:normAutofit lnSpcReduction="10000"/>
          </a:bodyPr>
          <a:lstStyle/>
          <a:p>
            <a:r>
              <a:rPr lang="zh-TW" altLang="en-US" sz="2800" u="sng" dirty="0"/>
              <a:t>例子</a:t>
            </a:r>
            <a:r>
              <a:rPr lang="en-US" altLang="zh-TW" sz="2800" u="sng" dirty="0"/>
              <a:t>(2)</a:t>
            </a:r>
            <a:r>
              <a:rPr lang="zh-TW" altLang="en-US" sz="2800" dirty="0"/>
              <a:t>：教師可著能力較高的高中地理科學生，利用</a:t>
            </a:r>
            <a:r>
              <a:rPr lang="zh-TW" altLang="en-US" sz="2800" b="1" dirty="0">
                <a:solidFill>
                  <a:schemeClr val="accent2">
                    <a:lumMod val="75000"/>
                  </a:schemeClr>
                </a:solidFill>
              </a:rPr>
              <a:t>微軟的</a:t>
            </a:r>
            <a:r>
              <a:rPr lang="en-US" altLang="zh-TW" sz="2800" b="1" dirty="0">
                <a:solidFill>
                  <a:schemeClr val="accent2">
                    <a:lumMod val="75000"/>
                  </a:schemeClr>
                </a:solidFill>
              </a:rPr>
              <a:t>“</a:t>
            </a:r>
            <a:r>
              <a:rPr lang="zh-TW" altLang="en-US" sz="2800" b="1" dirty="0">
                <a:solidFill>
                  <a:schemeClr val="accent2">
                    <a:lumMod val="75000"/>
                  </a:schemeClr>
                </a:solidFill>
              </a:rPr>
              <a:t>試算表</a:t>
            </a:r>
            <a:r>
              <a:rPr lang="en-US" altLang="zh-TW" sz="2800" b="1" dirty="0">
                <a:solidFill>
                  <a:schemeClr val="accent2">
                    <a:lumMod val="75000"/>
                  </a:schemeClr>
                </a:solidFill>
              </a:rPr>
              <a:t>”</a:t>
            </a:r>
            <a:r>
              <a:rPr lang="zh-TW" altLang="en-US" sz="2800" dirty="0"/>
              <a:t>來表達</a:t>
            </a:r>
            <a:r>
              <a:rPr lang="zh-TW" altLang="en-US" sz="2800" dirty="0">
                <a:solidFill>
                  <a:schemeClr val="tx1"/>
                </a:solidFill>
              </a:rPr>
              <a:t>冠狀病毒病的一</a:t>
            </a:r>
            <a:r>
              <a:rPr lang="zh-TW" altLang="en-US" sz="2800" dirty="0"/>
              <a:t>些空間數據，詳情可參考以下錄像片段：</a:t>
            </a:r>
            <a:endParaRPr lang="en-HK" altLang="zh-TW" sz="2800" dirty="0"/>
          </a:p>
          <a:p>
            <a:pPr>
              <a:buFont typeface="Wingdings" panose="05000000000000000000" pitchFamily="2" charset="2"/>
              <a:buChar char="v"/>
            </a:pPr>
            <a:r>
              <a:rPr lang="en-US" altLang="zh-TW" sz="2800" dirty="0"/>
              <a:t>Y</a:t>
            </a:r>
            <a:r>
              <a:rPr lang="en-HK" altLang="zh-TW" sz="2800" dirty="0" err="1"/>
              <a:t>ouTube</a:t>
            </a:r>
            <a:r>
              <a:rPr lang="zh-TW" altLang="en-US" sz="2800" dirty="0"/>
              <a:t> </a:t>
            </a:r>
            <a:r>
              <a:rPr lang="en-HK" altLang="zh-TW" sz="2800" dirty="0"/>
              <a:t>–</a:t>
            </a:r>
            <a:r>
              <a:rPr lang="zh-TW" altLang="en-US" sz="2800" dirty="0"/>
              <a:t> </a:t>
            </a:r>
            <a:r>
              <a:rPr lang="en-HK" altLang="zh-TW" sz="2800" dirty="0"/>
              <a:t>“</a:t>
            </a:r>
            <a:r>
              <a:rPr lang="en-US" sz="2800" dirty="0"/>
              <a:t>How to Make a Map Chart in Excel – Tutorial” (</a:t>
            </a:r>
            <a:r>
              <a:rPr lang="en-US" sz="2800" dirty="0">
                <a:solidFill>
                  <a:schemeClr val="accent2">
                    <a:lumMod val="75000"/>
                  </a:schemeClr>
                </a:solidFill>
              </a:rPr>
              <a:t>https://www.youtube.com/watch?v=HzBfaO7Mcqs</a:t>
            </a:r>
            <a:r>
              <a:rPr lang="en-US" sz="2800" dirty="0"/>
              <a:t>)</a:t>
            </a:r>
          </a:p>
          <a:p>
            <a:pPr>
              <a:buFont typeface="Wingdings" panose="05000000000000000000" pitchFamily="2" charset="2"/>
              <a:buChar char="v"/>
            </a:pPr>
            <a:r>
              <a:rPr lang="en-US" sz="2800" dirty="0"/>
              <a:t>YouTube – “EXCEL Tutorial: Introduction to Dynamic Chart Map” (</a:t>
            </a:r>
            <a:r>
              <a:rPr lang="en-US" sz="2800" dirty="0">
                <a:solidFill>
                  <a:schemeClr val="accent2">
                    <a:lumMod val="75000"/>
                  </a:schemeClr>
                </a:solidFill>
              </a:rPr>
              <a:t>https://www.youtube.com/watch?v=g7lmsy77XvM</a:t>
            </a:r>
            <a:r>
              <a:rPr lang="en-US" sz="2800" dirty="0"/>
              <a:t>)</a:t>
            </a:r>
          </a:p>
          <a:p>
            <a:pPr marL="0" indent="0">
              <a:buNone/>
            </a:pPr>
            <a:endParaRPr lang="en-US" sz="2400" dirty="0"/>
          </a:p>
        </p:txBody>
      </p:sp>
      <p:pic>
        <p:nvPicPr>
          <p:cNvPr id="5" name="Picture 4" descr="A picture containing computer, drawing&#10;&#10;Description automatically generated">
            <a:extLst>
              <a:ext uri="{FF2B5EF4-FFF2-40B4-BE49-F238E27FC236}">
                <a16:creationId xmlns:a16="http://schemas.microsoft.com/office/drawing/2014/main" id="{570F141B-E3CC-48E5-BE80-DC1B56559C6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26" t="13135" r="4416" b="9264"/>
          <a:stretch/>
        </p:blipFill>
        <p:spPr>
          <a:xfrm>
            <a:off x="2336631" y="5043527"/>
            <a:ext cx="5751566" cy="1688758"/>
          </a:xfrm>
          <a:prstGeom prst="rect">
            <a:avLst/>
          </a:prstGeom>
        </p:spPr>
      </p:pic>
    </p:spTree>
    <p:extLst>
      <p:ext uri="{BB962C8B-B14F-4D97-AF65-F5344CB8AC3E}">
        <p14:creationId xmlns:p14="http://schemas.microsoft.com/office/powerpoint/2010/main" val="2620681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D3738D-9A76-46D8-B3C7-53B3BB83739E}"/>
              </a:ext>
            </a:extLst>
          </p:cNvPr>
          <p:cNvPicPr>
            <a:picLocks noChangeAspect="1"/>
          </p:cNvPicPr>
          <p:nvPr/>
        </p:nvPicPr>
        <p:blipFill rotWithShape="1">
          <a:blip r:embed="rId2"/>
          <a:srcRect t="8089" r="-1" b="15442"/>
          <a:stretch/>
        </p:blipFill>
        <p:spPr>
          <a:xfrm>
            <a:off x="3598048" y="-1"/>
            <a:ext cx="5545952"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6FAF359-6F56-460F-99EB-0AA6777415B0}"/>
              </a:ext>
            </a:extLst>
          </p:cNvPr>
          <p:cNvSpPr>
            <a:spLocks noGrp="1"/>
          </p:cNvSpPr>
          <p:nvPr>
            <p:ph type="title"/>
          </p:nvPr>
        </p:nvSpPr>
        <p:spPr>
          <a:xfrm>
            <a:off x="70998" y="208609"/>
            <a:ext cx="4123929" cy="1216058"/>
          </a:xfrm>
        </p:spPr>
        <p:txBody>
          <a:bodyPr>
            <a:noAutofit/>
          </a:bodyPr>
          <a:lstStyle/>
          <a:p>
            <a:pPr algn="ctr">
              <a:lnSpc>
                <a:spcPct val="90000"/>
              </a:lnSpc>
            </a:pPr>
            <a:r>
              <a:rPr lang="en-US" altLang="zh-TW" b="1" u="sng" dirty="0">
                <a:solidFill>
                  <a:schemeClr val="tx1"/>
                </a:solidFill>
              </a:rPr>
              <a:t>&lt;</a:t>
            </a:r>
            <a:r>
              <a:rPr lang="zh-TW" altLang="en-US" b="1" u="sng" dirty="0">
                <a:solidFill>
                  <a:schemeClr val="tx1"/>
                </a:solidFill>
              </a:rPr>
              <a:t>補充資料 </a:t>
            </a:r>
            <a:r>
              <a:rPr lang="en-US" altLang="zh-TW" b="1" u="sng" dirty="0">
                <a:solidFill>
                  <a:schemeClr val="tx1"/>
                </a:solidFill>
              </a:rPr>
              <a:t>-&gt;</a:t>
            </a:r>
            <a:br>
              <a:rPr lang="en-US" altLang="zh-TW" b="1" u="sng" dirty="0">
                <a:solidFill>
                  <a:schemeClr val="tx1"/>
                </a:solidFill>
              </a:rPr>
            </a:br>
            <a:r>
              <a:rPr lang="en-US" altLang="zh-TW" b="1" u="sng" dirty="0">
                <a:solidFill>
                  <a:schemeClr val="tx1"/>
                </a:solidFill>
              </a:rPr>
              <a:t>&lt;</a:t>
            </a:r>
            <a:r>
              <a:rPr lang="zh-TW" altLang="en-US" b="1" u="sng" dirty="0">
                <a:solidFill>
                  <a:schemeClr val="tx1"/>
                </a:solidFill>
              </a:rPr>
              <a:t>傳染病是甚麼？</a:t>
            </a:r>
            <a:r>
              <a:rPr lang="en-US" altLang="zh-TW" b="1" u="sng" dirty="0">
                <a:solidFill>
                  <a:schemeClr val="tx1"/>
                </a:solidFill>
              </a:rPr>
              <a:t>&gt;</a:t>
            </a:r>
            <a:r>
              <a:rPr lang="zh-TW" altLang="en-US" b="1" u="sng" dirty="0">
                <a:solidFill>
                  <a:schemeClr val="tx1"/>
                </a:solidFill>
              </a:rPr>
              <a:t> </a:t>
            </a:r>
            <a:endParaRPr lang="en-HK" b="1" u="sng" dirty="0">
              <a:solidFill>
                <a:schemeClr val="tx1"/>
              </a:solidFill>
            </a:endParaRPr>
          </a:p>
        </p:txBody>
      </p:sp>
      <p:sp>
        <p:nvSpPr>
          <p:cNvPr id="3" name="Content Placeholder 2">
            <a:extLst>
              <a:ext uri="{FF2B5EF4-FFF2-40B4-BE49-F238E27FC236}">
                <a16:creationId xmlns:a16="http://schemas.microsoft.com/office/drawing/2014/main" id="{B953386A-B7D8-41AE-B69E-81FD7B25C64F}"/>
              </a:ext>
            </a:extLst>
          </p:cNvPr>
          <p:cNvSpPr>
            <a:spLocks noGrp="1"/>
          </p:cNvSpPr>
          <p:nvPr>
            <p:ph idx="1"/>
          </p:nvPr>
        </p:nvSpPr>
        <p:spPr>
          <a:xfrm>
            <a:off x="144557" y="1388933"/>
            <a:ext cx="4281758" cy="5379512"/>
          </a:xfrm>
        </p:spPr>
        <p:txBody>
          <a:bodyPr>
            <a:normAutofit/>
          </a:bodyPr>
          <a:lstStyle/>
          <a:p>
            <a:r>
              <a:rPr lang="zh-TW" altLang="en-US" sz="2800" dirty="0"/>
              <a:t>根據香港衛生署衛生防護中心的資料，</a:t>
            </a:r>
            <a:r>
              <a:rPr lang="zh-TW" altLang="en-US" sz="2800" b="1" dirty="0"/>
              <a:t>傳染病</a:t>
            </a:r>
            <a:r>
              <a:rPr lang="zh-TW" altLang="en-US" sz="2800" dirty="0"/>
              <a:t>是指一些可以傳播而使人受感染的疾病，它們可以從一個人或其他物種，經過各種途徑傳染給另一個人或物種。此類疾病是由於</a:t>
            </a:r>
            <a:r>
              <a:rPr lang="zh-TW" altLang="en-US" sz="2800" b="1" dirty="0"/>
              <a:t>病原體</a:t>
            </a:r>
            <a:r>
              <a:rPr lang="zh-TW" altLang="en-US" sz="2800" dirty="0"/>
              <a:t>侵入人體或產生毒素所致，並對正常細胞及其功能造成破壞，嚴重時甚至引致死亡</a:t>
            </a:r>
            <a:endParaRPr lang="en-HK" altLang="zh-TW" sz="2800" dirty="0"/>
          </a:p>
          <a:p>
            <a:endParaRPr lang="en-HK" altLang="zh-TW" dirty="0"/>
          </a:p>
          <a:p>
            <a:endParaRPr lang="en-HK" dirty="0"/>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Thought Bubble: Cloud 13">
            <a:extLst>
              <a:ext uri="{FF2B5EF4-FFF2-40B4-BE49-F238E27FC236}">
                <a16:creationId xmlns:a16="http://schemas.microsoft.com/office/drawing/2014/main" id="{2CF165AA-1C6B-4193-A131-D8E3EEDA77A9}"/>
              </a:ext>
            </a:extLst>
          </p:cNvPr>
          <p:cNvSpPr/>
          <p:nvPr/>
        </p:nvSpPr>
        <p:spPr>
          <a:xfrm>
            <a:off x="7143778" y="5110811"/>
            <a:ext cx="1854937" cy="1536570"/>
          </a:xfrm>
          <a:prstGeom prst="cloudCallout">
            <a:avLst>
              <a:gd name="adj1" fmla="val -61030"/>
              <a:gd name="adj2" fmla="val -1812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教師可讓學生自行閱讀本頁的資料</a:t>
            </a:r>
            <a:endParaRPr kumimoji="0" lang="en-HK" sz="2000" b="0" i="0" u="none" strike="noStrike" kern="1200" cap="none" spc="0" normalizeH="0" baseline="0" noProof="0" dirty="0">
              <a:ln>
                <a:noFill/>
              </a:ln>
              <a:solidFill>
                <a:schemeClr val="tx1"/>
              </a:solidFill>
              <a:effectLst/>
              <a:uLnTx/>
              <a:uFillTx/>
              <a:latin typeface="Trebuchet MS" panose="020B0603020202020204"/>
              <a:cs typeface="+mn-cs"/>
            </a:endParaRPr>
          </a:p>
        </p:txBody>
      </p:sp>
    </p:spTree>
    <p:extLst>
      <p:ext uri="{BB962C8B-B14F-4D97-AF65-F5344CB8AC3E}">
        <p14:creationId xmlns:p14="http://schemas.microsoft.com/office/powerpoint/2010/main" val="2832828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8FCFF5-A055-46EE-97E9-A8CA17FFA289}"/>
              </a:ext>
            </a:extLst>
          </p:cNvPr>
          <p:cNvSpPr>
            <a:spLocks noGrp="1"/>
          </p:cNvSpPr>
          <p:nvPr>
            <p:ph idx="1"/>
          </p:nvPr>
        </p:nvSpPr>
        <p:spPr>
          <a:xfrm>
            <a:off x="136542" y="329938"/>
            <a:ext cx="7027829" cy="5951732"/>
          </a:xfrm>
        </p:spPr>
        <p:txBody>
          <a:bodyPr>
            <a:noAutofit/>
          </a:bodyPr>
          <a:lstStyle/>
          <a:p>
            <a:r>
              <a:rPr lang="zh-TW" altLang="en-US" sz="3200" dirty="0">
                <a:solidFill>
                  <a:schemeClr val="tx1"/>
                </a:solidFill>
              </a:rPr>
              <a:t>傳染病的傳播，除病原體外，還有三個主要因素，即是</a:t>
            </a:r>
            <a:r>
              <a:rPr lang="zh-TW" altLang="en-US" sz="3200" b="1" dirty="0">
                <a:solidFill>
                  <a:schemeClr val="accent2">
                    <a:lumMod val="75000"/>
                  </a:schemeClr>
                </a:solidFill>
              </a:rPr>
              <a:t>傳染源</a:t>
            </a:r>
            <a:r>
              <a:rPr lang="zh-TW" altLang="en-US" sz="3200" dirty="0">
                <a:solidFill>
                  <a:schemeClr val="tx1"/>
                </a:solidFill>
              </a:rPr>
              <a:t>、</a:t>
            </a:r>
            <a:r>
              <a:rPr lang="zh-TW" altLang="en-US" sz="3200" b="1" dirty="0">
                <a:solidFill>
                  <a:schemeClr val="accent2">
                    <a:lumMod val="75000"/>
                  </a:schemeClr>
                </a:solidFill>
              </a:rPr>
              <a:t>傳播途徑</a:t>
            </a:r>
            <a:r>
              <a:rPr lang="zh-TW" altLang="en-US" sz="3200" dirty="0">
                <a:solidFill>
                  <a:schemeClr val="tx1"/>
                </a:solidFill>
              </a:rPr>
              <a:t>和</a:t>
            </a:r>
            <a:r>
              <a:rPr lang="zh-TW" altLang="en-US" sz="3200" b="1" dirty="0">
                <a:solidFill>
                  <a:schemeClr val="accent2">
                    <a:lumMod val="75000"/>
                  </a:schemeClr>
                </a:solidFill>
              </a:rPr>
              <a:t>宿主</a:t>
            </a:r>
            <a:r>
              <a:rPr lang="zh-TW" altLang="en-US" sz="3200" dirty="0">
                <a:solidFill>
                  <a:schemeClr val="tx1"/>
                </a:solidFill>
              </a:rPr>
              <a:t>，組成所謂的 </a:t>
            </a:r>
            <a:r>
              <a:rPr lang="zh-TW" altLang="en-US" sz="3200" b="1" dirty="0">
                <a:solidFill>
                  <a:schemeClr val="accent2">
                    <a:lumMod val="75000"/>
                  </a:schemeClr>
                </a:solidFill>
              </a:rPr>
              <a:t>“傳染鏈” </a:t>
            </a:r>
            <a:endParaRPr lang="en-HK" altLang="zh-TW" sz="3200" b="1" dirty="0">
              <a:solidFill>
                <a:schemeClr val="accent2">
                  <a:lumMod val="75000"/>
                </a:schemeClr>
              </a:solidFill>
            </a:endParaRPr>
          </a:p>
          <a:p>
            <a:r>
              <a:rPr lang="zh-TW" altLang="en-US" sz="3200" b="1" dirty="0">
                <a:solidFill>
                  <a:schemeClr val="accent2">
                    <a:lumMod val="75000"/>
                  </a:schemeClr>
                </a:solidFill>
              </a:rPr>
              <a:t>病原體</a:t>
            </a:r>
            <a:r>
              <a:rPr lang="zh-TW" altLang="en-US" sz="3200" dirty="0"/>
              <a:t>為可引致感染的微生物，如細菌、病毒、真菌（黴菌）及寄生蟲</a:t>
            </a:r>
            <a:endParaRPr lang="en-HK" altLang="zh-TW" sz="3200" dirty="0"/>
          </a:p>
          <a:p>
            <a:r>
              <a:rPr lang="zh-TW" altLang="en-US" sz="3200" b="1" dirty="0">
                <a:solidFill>
                  <a:schemeClr val="accent2">
                    <a:lumMod val="75000"/>
                  </a:schemeClr>
                </a:solidFill>
              </a:rPr>
              <a:t>傳染源</a:t>
            </a:r>
            <a:r>
              <a:rPr lang="zh-TW" altLang="en-US" sz="3200" dirty="0"/>
              <a:t>是指任何病原體可賴以生存、寄居和繁殖的環境。包括人類（如病人、帶菌者和隱性感染病者）、禽畜、昆蟲和泥土。病原體通常必須倚靠傳染源作為基地，伺機感染人類</a:t>
            </a:r>
            <a:endParaRPr lang="en-HK" altLang="zh-TW" sz="3200" dirty="0"/>
          </a:p>
        </p:txBody>
      </p:sp>
      <p:sp>
        <p:nvSpPr>
          <p:cNvPr id="4" name="Thought Bubble: Cloud 3">
            <a:extLst>
              <a:ext uri="{FF2B5EF4-FFF2-40B4-BE49-F238E27FC236}">
                <a16:creationId xmlns:a16="http://schemas.microsoft.com/office/drawing/2014/main" id="{B91640A2-F4AA-4E0B-918B-5188CCE8FEFD}"/>
              </a:ext>
            </a:extLst>
          </p:cNvPr>
          <p:cNvSpPr/>
          <p:nvPr/>
        </p:nvSpPr>
        <p:spPr>
          <a:xfrm>
            <a:off x="7152521" y="133459"/>
            <a:ext cx="1854937" cy="1536570"/>
          </a:xfrm>
          <a:prstGeom prst="cloudCallout">
            <a:avLst>
              <a:gd name="adj1" fmla="val -49341"/>
              <a:gd name="adj2" fmla="val 5979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教師可讓學生自行閱讀本頁的資料</a:t>
            </a:r>
            <a:endParaRPr kumimoji="0" lang="en-HK" sz="2000" b="0" i="0" u="none" strike="noStrike" kern="1200" cap="none" spc="0" normalizeH="0" baseline="0" noProof="0" dirty="0">
              <a:ln>
                <a:noFill/>
              </a:ln>
              <a:solidFill>
                <a:schemeClr val="tx1"/>
              </a:solidFill>
              <a:effectLst/>
              <a:uLnTx/>
              <a:uFillTx/>
              <a:latin typeface="Trebuchet MS" panose="020B0603020202020204"/>
              <a:cs typeface="+mn-cs"/>
            </a:endParaRPr>
          </a:p>
        </p:txBody>
      </p:sp>
    </p:spTree>
    <p:extLst>
      <p:ext uri="{BB962C8B-B14F-4D97-AF65-F5344CB8AC3E}">
        <p14:creationId xmlns:p14="http://schemas.microsoft.com/office/powerpoint/2010/main" val="26289221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D8519-0A7E-4C32-9BAA-193555DC0F7A}"/>
              </a:ext>
            </a:extLst>
          </p:cNvPr>
          <p:cNvSpPr>
            <a:spLocks noGrp="1"/>
          </p:cNvSpPr>
          <p:nvPr>
            <p:ph idx="1"/>
          </p:nvPr>
        </p:nvSpPr>
        <p:spPr>
          <a:xfrm>
            <a:off x="609599" y="829560"/>
            <a:ext cx="6234261" cy="5211804"/>
          </a:xfrm>
        </p:spPr>
        <p:txBody>
          <a:bodyPr/>
          <a:lstStyle/>
          <a:p>
            <a:r>
              <a:rPr lang="zh-TW" altLang="en-US" sz="3200" b="1" dirty="0">
                <a:solidFill>
                  <a:schemeClr val="accent2">
                    <a:lumMod val="75000"/>
                  </a:schemeClr>
                </a:solidFill>
              </a:rPr>
              <a:t>傳播途徑</a:t>
            </a:r>
            <a:r>
              <a:rPr lang="zh-TW" altLang="en-US" sz="3200" dirty="0"/>
              <a:t>是指病原體由一處移動或被帶到另一處的傳播方式</a:t>
            </a:r>
            <a:endParaRPr lang="en-US" altLang="zh-TW" sz="3200" dirty="0"/>
          </a:p>
          <a:p>
            <a:r>
              <a:rPr lang="zh-TW" altLang="en-US" sz="3200" b="1" dirty="0">
                <a:solidFill>
                  <a:schemeClr val="accent2">
                    <a:lumMod val="75000"/>
                  </a:schemeClr>
                </a:solidFill>
              </a:rPr>
              <a:t>宿主</a:t>
            </a:r>
            <a:r>
              <a:rPr lang="zh-TW" altLang="en-US" sz="3200" dirty="0">
                <a:solidFill>
                  <a:schemeClr val="tx1"/>
                </a:solidFill>
              </a:rPr>
              <a:t>是指易受感染者。有些人較容易受傳染病感染而成為宿主，例如：幼兒、老年人及長期病患者因身體抵抗力不足，故較容易受到感染</a:t>
            </a:r>
          </a:p>
          <a:p>
            <a:endParaRPr lang="en-HK" dirty="0"/>
          </a:p>
        </p:txBody>
      </p:sp>
      <p:sp>
        <p:nvSpPr>
          <p:cNvPr id="5" name="Thought Bubble: Cloud 4">
            <a:extLst>
              <a:ext uri="{FF2B5EF4-FFF2-40B4-BE49-F238E27FC236}">
                <a16:creationId xmlns:a16="http://schemas.microsoft.com/office/drawing/2014/main" id="{8DCDFD03-385D-4F74-B67D-468F0431CBB4}"/>
              </a:ext>
            </a:extLst>
          </p:cNvPr>
          <p:cNvSpPr/>
          <p:nvPr/>
        </p:nvSpPr>
        <p:spPr>
          <a:xfrm>
            <a:off x="7152521" y="133459"/>
            <a:ext cx="1854937" cy="1536570"/>
          </a:xfrm>
          <a:prstGeom prst="cloudCallout">
            <a:avLst>
              <a:gd name="adj1" fmla="val -49341"/>
              <a:gd name="adj2" fmla="val 5979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教師可讓學生自行閱讀本頁的資料</a:t>
            </a:r>
            <a:endParaRPr kumimoji="0" lang="en-HK" sz="2000" b="0" i="0" u="none" strike="noStrike" kern="1200" cap="none" spc="0" normalizeH="0" baseline="0" noProof="0" dirty="0">
              <a:ln>
                <a:noFill/>
              </a:ln>
              <a:solidFill>
                <a:schemeClr val="tx1"/>
              </a:solidFill>
              <a:effectLst/>
              <a:uLnTx/>
              <a:uFillTx/>
              <a:latin typeface="Trebuchet MS" panose="020B0603020202020204"/>
              <a:cs typeface="+mn-cs"/>
            </a:endParaRPr>
          </a:p>
        </p:txBody>
      </p:sp>
    </p:spTree>
    <p:extLst>
      <p:ext uri="{BB962C8B-B14F-4D97-AF65-F5344CB8AC3E}">
        <p14:creationId xmlns:p14="http://schemas.microsoft.com/office/powerpoint/2010/main" val="5920271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AF359-6F56-460F-99EB-0AA6777415B0}"/>
              </a:ext>
            </a:extLst>
          </p:cNvPr>
          <p:cNvSpPr>
            <a:spLocks noGrp="1"/>
          </p:cNvSpPr>
          <p:nvPr>
            <p:ph type="title"/>
          </p:nvPr>
        </p:nvSpPr>
        <p:spPr>
          <a:xfrm>
            <a:off x="-9427" y="134946"/>
            <a:ext cx="6847541" cy="1136519"/>
          </a:xfrm>
        </p:spPr>
        <p:txBody>
          <a:bodyPr>
            <a:normAutofit fontScale="90000"/>
          </a:bodyPr>
          <a:lstStyle/>
          <a:p>
            <a:pPr algn="ctr"/>
            <a:r>
              <a:rPr lang="en-US" altLang="zh-TW" b="1" u="sng" dirty="0"/>
              <a:t>(</a:t>
            </a:r>
            <a:r>
              <a:rPr lang="zh-TW" altLang="en-US" b="1" u="sng" dirty="0"/>
              <a:t>三</a:t>
            </a:r>
            <a:r>
              <a:rPr lang="en-US" altLang="zh-TW" b="1" u="sng" dirty="0"/>
              <a:t>) </a:t>
            </a:r>
            <a:r>
              <a:rPr lang="zh-TW" altLang="en-US" b="1" u="sng" dirty="0"/>
              <a:t>以冠狀病毒病 </a:t>
            </a:r>
            <a:r>
              <a:rPr lang="en-US" altLang="zh-TW" b="1" u="sng" dirty="0"/>
              <a:t>(COVID-19)</a:t>
            </a:r>
            <a:br>
              <a:rPr lang="en-US" altLang="zh-TW" b="1" u="sng" dirty="0"/>
            </a:br>
            <a:r>
              <a:rPr lang="zh-TW" altLang="en-US" b="1" u="sng" dirty="0"/>
              <a:t>作為例子研習疾病地理</a:t>
            </a:r>
            <a:endParaRPr lang="en-HK" b="1" u="sng" dirty="0"/>
          </a:p>
        </p:txBody>
      </p:sp>
      <p:sp>
        <p:nvSpPr>
          <p:cNvPr id="3" name="Content Placeholder 2">
            <a:extLst>
              <a:ext uri="{FF2B5EF4-FFF2-40B4-BE49-F238E27FC236}">
                <a16:creationId xmlns:a16="http://schemas.microsoft.com/office/drawing/2014/main" id="{B953386A-B7D8-41AE-B69E-81FD7B25C64F}"/>
              </a:ext>
            </a:extLst>
          </p:cNvPr>
          <p:cNvSpPr>
            <a:spLocks noGrp="1"/>
          </p:cNvSpPr>
          <p:nvPr>
            <p:ph idx="1"/>
          </p:nvPr>
        </p:nvSpPr>
        <p:spPr>
          <a:xfrm>
            <a:off x="175908" y="1489435"/>
            <a:ext cx="6847541" cy="5203596"/>
          </a:xfrm>
        </p:spPr>
        <p:txBody>
          <a:bodyPr>
            <a:normAutofit/>
          </a:bodyPr>
          <a:lstStyle/>
          <a:p>
            <a:pPr marL="0" indent="0">
              <a:buNone/>
            </a:pPr>
            <a:r>
              <a:rPr lang="zh-TW" altLang="en-US" sz="3000" b="1" u="sng" dirty="0"/>
              <a:t>研習問題指引：</a:t>
            </a:r>
            <a:endParaRPr lang="en-HK" altLang="zh-TW" sz="3000" b="1" u="sng" dirty="0"/>
          </a:p>
          <a:p>
            <a:r>
              <a:rPr lang="zh-TW" altLang="en-US" sz="3000" b="1" dirty="0" smtClean="0">
                <a:solidFill>
                  <a:prstClr val="black"/>
                </a:solidFill>
              </a:rPr>
              <a:t>冠</a:t>
            </a:r>
            <a:r>
              <a:rPr lang="zh-TW" altLang="en-US" sz="3000" b="1" dirty="0">
                <a:solidFill>
                  <a:prstClr val="black"/>
                </a:solidFill>
              </a:rPr>
              <a:t>狀病毒病爆發</a:t>
            </a:r>
            <a:r>
              <a:rPr lang="zh-TW" altLang="en-US" sz="3000" b="1" dirty="0">
                <a:solidFill>
                  <a:schemeClr val="tx1"/>
                </a:solidFill>
              </a:rPr>
              <a:t>後的蔓延情況</a:t>
            </a:r>
            <a:r>
              <a:rPr lang="zh-TW" altLang="en-US" sz="3000" b="1" dirty="0">
                <a:solidFill>
                  <a:prstClr val="black"/>
                </a:solidFill>
              </a:rPr>
              <a:t>是怎樣的？</a:t>
            </a:r>
            <a:r>
              <a:rPr lang="zh-TW" altLang="en-US" sz="3000" b="1" dirty="0"/>
              <a:t> </a:t>
            </a:r>
            <a:r>
              <a:rPr lang="en-US" altLang="zh-TW" sz="3000" b="1" dirty="0">
                <a:solidFill>
                  <a:srgbClr val="92D050"/>
                </a:solidFill>
              </a:rPr>
              <a:t>(</a:t>
            </a:r>
            <a:r>
              <a:rPr lang="zh-TW" altLang="en-US" sz="3000" b="1" dirty="0">
                <a:solidFill>
                  <a:srgbClr val="92D050"/>
                </a:solidFill>
              </a:rPr>
              <a:t>知識及技能</a:t>
            </a:r>
            <a:r>
              <a:rPr lang="en-US" altLang="zh-TW" sz="3000" b="1" dirty="0">
                <a:solidFill>
                  <a:srgbClr val="92D050"/>
                </a:solidFill>
              </a:rPr>
              <a:t>)</a:t>
            </a:r>
            <a:endParaRPr lang="en-HK" altLang="zh-TW" sz="3000" b="1" dirty="0">
              <a:solidFill>
                <a:srgbClr val="92D050"/>
              </a:solidFill>
            </a:endParaRPr>
          </a:p>
          <a:p>
            <a:endParaRPr lang="en-HK" sz="1800" b="1" dirty="0"/>
          </a:p>
        </p:txBody>
      </p:sp>
      <p:pic>
        <p:nvPicPr>
          <p:cNvPr id="6" name="Picture 5" descr="A picture containing drawing&#10;&#10;Description automatically generated">
            <a:extLst>
              <a:ext uri="{FF2B5EF4-FFF2-40B4-BE49-F238E27FC236}">
                <a16:creationId xmlns:a16="http://schemas.microsoft.com/office/drawing/2014/main" id="{0CCB9D3F-429E-45C7-B0C2-079D9966C0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0127" y="3817856"/>
            <a:ext cx="3346006" cy="2985326"/>
          </a:xfrm>
          <a:prstGeom prst="rect">
            <a:avLst/>
          </a:prstGeom>
        </p:spPr>
      </p:pic>
    </p:spTree>
    <p:extLst>
      <p:ext uri="{BB962C8B-B14F-4D97-AF65-F5344CB8AC3E}">
        <p14:creationId xmlns:p14="http://schemas.microsoft.com/office/powerpoint/2010/main" val="7649138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88804D-7485-47BD-863A-D6E40BFC8A6D}"/>
              </a:ext>
            </a:extLst>
          </p:cNvPr>
          <p:cNvSpPr>
            <a:spLocks noGrp="1"/>
          </p:cNvSpPr>
          <p:nvPr>
            <p:ph idx="1"/>
          </p:nvPr>
        </p:nvSpPr>
        <p:spPr>
          <a:xfrm>
            <a:off x="460936" y="876694"/>
            <a:ext cx="6447501" cy="5241302"/>
          </a:xfrm>
        </p:spPr>
        <p:txBody>
          <a:bodyPr>
            <a:normAutofit lnSpcReduction="10000"/>
          </a:bodyPr>
          <a:lstStyle/>
          <a:p>
            <a:r>
              <a:rPr lang="zh-TW" altLang="en-US" sz="3200" dirty="0"/>
              <a:t>一般而言，各種傳染病的</a:t>
            </a:r>
            <a:r>
              <a:rPr lang="zh-TW" altLang="en-US" sz="3200" b="1" dirty="0">
                <a:solidFill>
                  <a:schemeClr val="accent2">
                    <a:lumMod val="75000"/>
                  </a:schemeClr>
                </a:solidFill>
              </a:rPr>
              <a:t>傳播途徑</a:t>
            </a:r>
            <a:r>
              <a:rPr lang="zh-TW" altLang="en-US" sz="3200" dirty="0"/>
              <a:t>可大約分為以下幾類：</a:t>
            </a:r>
            <a:endParaRPr lang="en-HK" altLang="zh-TW" sz="3200" dirty="0"/>
          </a:p>
          <a:p>
            <a:pPr marL="385763" indent="-385763">
              <a:buFont typeface="+mj-lt"/>
              <a:buAutoNum type="arabicPeriod"/>
            </a:pPr>
            <a:r>
              <a:rPr lang="zh-TW" altLang="en-US" sz="3200" dirty="0"/>
              <a:t>空氣傳播</a:t>
            </a:r>
            <a:endParaRPr lang="en-US" altLang="zh-TW" sz="3200" dirty="0"/>
          </a:p>
          <a:p>
            <a:pPr marL="385763" indent="-385763">
              <a:buFont typeface="+mj-lt"/>
              <a:buAutoNum type="arabicPeriod"/>
            </a:pPr>
            <a:r>
              <a:rPr lang="zh-TW" altLang="en-US" sz="3200" dirty="0"/>
              <a:t>飛沫傳播 </a:t>
            </a:r>
            <a:endParaRPr lang="en-HK" altLang="zh-TW" sz="3200" dirty="0"/>
          </a:p>
          <a:p>
            <a:pPr marL="385763" indent="-385763">
              <a:buFont typeface="+mj-lt"/>
              <a:buAutoNum type="arabicPeriod"/>
            </a:pPr>
            <a:r>
              <a:rPr lang="zh-TW" altLang="en-US" sz="3200" dirty="0"/>
              <a:t>食物及</a:t>
            </a:r>
            <a:r>
              <a:rPr lang="en-US" altLang="zh-TW" sz="3200" dirty="0"/>
              <a:t>/</a:t>
            </a:r>
            <a:r>
              <a:rPr lang="zh-TW" altLang="en-US" sz="3200" dirty="0"/>
              <a:t>或水傳播</a:t>
            </a:r>
            <a:endParaRPr lang="en-HK" altLang="zh-TW" sz="3200" dirty="0"/>
          </a:p>
          <a:p>
            <a:pPr marL="385763" indent="-385763">
              <a:buFont typeface="+mj-lt"/>
              <a:buAutoNum type="arabicPeriod"/>
            </a:pPr>
            <a:r>
              <a:rPr lang="zh-TW" altLang="en-US" sz="3200" dirty="0"/>
              <a:t>接觸傳播</a:t>
            </a:r>
            <a:endParaRPr lang="en-HK" altLang="zh-TW" sz="3200" dirty="0"/>
          </a:p>
          <a:p>
            <a:pPr marL="385763" indent="-385763">
              <a:buFont typeface="+mj-lt"/>
              <a:buAutoNum type="arabicPeriod"/>
            </a:pPr>
            <a:r>
              <a:rPr lang="zh-TW" altLang="en-US" sz="3200" dirty="0"/>
              <a:t>母體</a:t>
            </a:r>
            <a:r>
              <a:rPr lang="en-US" altLang="zh-TW" sz="3200" dirty="0"/>
              <a:t>/</a:t>
            </a:r>
            <a:r>
              <a:rPr lang="zh-TW" altLang="en-US" sz="3200" dirty="0"/>
              <a:t>先天傳染</a:t>
            </a:r>
            <a:endParaRPr lang="en-HK" altLang="zh-TW" sz="3200" dirty="0"/>
          </a:p>
          <a:p>
            <a:pPr marL="385763" indent="-385763">
              <a:buFont typeface="+mj-lt"/>
              <a:buAutoNum type="arabicPeriod"/>
            </a:pPr>
            <a:r>
              <a:rPr lang="zh-TW" altLang="en-US" sz="3200" dirty="0"/>
              <a:t>血液</a:t>
            </a:r>
            <a:r>
              <a:rPr lang="en-US" altLang="zh-TW" sz="3200" dirty="0"/>
              <a:t>/</a:t>
            </a:r>
            <a:r>
              <a:rPr lang="zh-TW" altLang="en-US" sz="3200" dirty="0"/>
              <a:t>體液傳播</a:t>
            </a:r>
            <a:endParaRPr lang="en-HK" altLang="zh-TW" sz="3200" dirty="0"/>
          </a:p>
          <a:p>
            <a:pPr marL="385763" indent="-385763">
              <a:buFont typeface="+mj-lt"/>
              <a:buAutoNum type="arabicPeriod"/>
            </a:pPr>
            <a:r>
              <a:rPr lang="zh-TW" altLang="en-US" sz="3200" dirty="0"/>
              <a:t>病媒傳播</a:t>
            </a:r>
            <a:endParaRPr lang="en-HK" sz="3200" dirty="0"/>
          </a:p>
        </p:txBody>
      </p:sp>
      <p:pic>
        <p:nvPicPr>
          <p:cNvPr id="4" name="Picture 3">
            <a:extLst>
              <a:ext uri="{FF2B5EF4-FFF2-40B4-BE49-F238E27FC236}">
                <a16:creationId xmlns:a16="http://schemas.microsoft.com/office/drawing/2014/main" id="{B0FFEBEB-7B7A-457A-A0DC-1DDDDC2CC1E5}"/>
              </a:ext>
            </a:extLst>
          </p:cNvPr>
          <p:cNvPicPr>
            <a:picLocks noChangeAspect="1"/>
          </p:cNvPicPr>
          <p:nvPr/>
        </p:nvPicPr>
        <p:blipFill rotWithShape="1">
          <a:blip r:embed="rId2"/>
          <a:srcRect l="29490" t="15695" r="28593" b="12030"/>
          <a:stretch/>
        </p:blipFill>
        <p:spPr>
          <a:xfrm>
            <a:off x="3824161" y="3983670"/>
            <a:ext cx="2636638" cy="25572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4E0F177A-75A1-4138-B933-6E49BE8722FE}"/>
              </a:ext>
            </a:extLst>
          </p:cNvPr>
          <p:cNvPicPr>
            <a:picLocks noChangeAspect="1"/>
          </p:cNvPicPr>
          <p:nvPr/>
        </p:nvPicPr>
        <p:blipFill rotWithShape="1">
          <a:blip r:embed="rId3"/>
          <a:srcRect l="35313" t="19861" r="35852" b="8888"/>
          <a:stretch/>
        </p:blipFill>
        <p:spPr>
          <a:xfrm>
            <a:off x="6716633" y="2404901"/>
            <a:ext cx="2271723" cy="31575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hought Bubble: Cloud 5">
            <a:extLst>
              <a:ext uri="{FF2B5EF4-FFF2-40B4-BE49-F238E27FC236}">
                <a16:creationId xmlns:a16="http://schemas.microsoft.com/office/drawing/2014/main" id="{3E5F7E60-8241-40E9-9E18-FD0FC21C8EF2}"/>
              </a:ext>
            </a:extLst>
          </p:cNvPr>
          <p:cNvSpPr/>
          <p:nvPr/>
        </p:nvSpPr>
        <p:spPr>
          <a:xfrm>
            <a:off x="7152521" y="133459"/>
            <a:ext cx="1854937" cy="1536570"/>
          </a:xfrm>
          <a:prstGeom prst="cloudCallout">
            <a:avLst>
              <a:gd name="adj1" fmla="val -49341"/>
              <a:gd name="adj2" fmla="val 5979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教師可讓學生自行閱讀本頁的資料</a:t>
            </a:r>
            <a:endParaRPr kumimoji="0" lang="en-HK" sz="2000" b="0" i="0" u="none" strike="noStrike" kern="1200" cap="none" spc="0" normalizeH="0" baseline="0" noProof="0" dirty="0">
              <a:ln>
                <a:noFill/>
              </a:ln>
              <a:solidFill>
                <a:schemeClr val="tx1"/>
              </a:solidFill>
              <a:effectLst/>
              <a:uLnTx/>
              <a:uFillTx/>
              <a:latin typeface="Trebuchet MS" panose="020B0603020202020204"/>
              <a:cs typeface="+mn-cs"/>
            </a:endParaRPr>
          </a:p>
        </p:txBody>
      </p:sp>
    </p:spTree>
    <p:extLst>
      <p:ext uri="{BB962C8B-B14F-4D97-AF65-F5344CB8AC3E}">
        <p14:creationId xmlns:p14="http://schemas.microsoft.com/office/powerpoint/2010/main" val="19531584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A05DAA-3C58-4E04-A9A8-A091A532C47D}"/>
              </a:ext>
            </a:extLst>
          </p:cNvPr>
          <p:cNvSpPr>
            <a:spLocks noGrp="1"/>
          </p:cNvSpPr>
          <p:nvPr>
            <p:ph idx="1"/>
          </p:nvPr>
        </p:nvSpPr>
        <p:spPr>
          <a:xfrm>
            <a:off x="301659" y="754144"/>
            <a:ext cx="6834432" cy="6006365"/>
          </a:xfrm>
        </p:spPr>
        <p:txBody>
          <a:bodyPr>
            <a:normAutofit fontScale="92500"/>
          </a:bodyPr>
          <a:lstStyle/>
          <a:p>
            <a:r>
              <a:rPr lang="zh-TW" altLang="en-US" sz="3200" dirty="0"/>
              <a:t>傳染病通常可藉著直接接觸已感染之個體、或是其體液、排泄物及</a:t>
            </a:r>
            <a:r>
              <a:rPr lang="en-US" altLang="zh-TW" sz="3200" dirty="0"/>
              <a:t>/</a:t>
            </a:r>
            <a:r>
              <a:rPr lang="zh-TW" altLang="en-US" sz="3200" dirty="0"/>
              <a:t>或被其所污染的物體而受到感染。此外，傳染病亦可透過水、食物、空氣或其他</a:t>
            </a:r>
            <a:r>
              <a:rPr lang="zh-TW" altLang="en-US" sz="3200" b="1" dirty="0">
                <a:solidFill>
                  <a:schemeClr val="accent2">
                    <a:lumMod val="75000"/>
                  </a:schemeClr>
                </a:solidFill>
              </a:rPr>
              <a:t>載體</a:t>
            </a:r>
            <a:r>
              <a:rPr lang="zh-TW" altLang="en-US" sz="3200" dirty="0">
                <a:solidFill>
                  <a:schemeClr val="tx1"/>
                </a:solidFill>
              </a:rPr>
              <a:t>（</a:t>
            </a:r>
            <a:r>
              <a:rPr lang="en-US" altLang="zh-TW" sz="3200" dirty="0">
                <a:solidFill>
                  <a:schemeClr val="tx1"/>
                </a:solidFill>
              </a:rPr>
              <a:t>vector</a:t>
            </a:r>
            <a:r>
              <a:rPr lang="zh-TW" altLang="en-US" sz="3200" dirty="0">
                <a:solidFill>
                  <a:schemeClr val="tx1"/>
                </a:solidFill>
              </a:rPr>
              <a:t>）</a:t>
            </a:r>
            <a:r>
              <a:rPr lang="zh-TW" altLang="en-US" sz="3200" dirty="0"/>
              <a:t>而散布及蔓延 </a:t>
            </a:r>
            <a:endParaRPr lang="en-HK" altLang="zh-TW" sz="3200" dirty="0"/>
          </a:p>
          <a:p>
            <a:r>
              <a:rPr lang="zh-TW" altLang="en-US" sz="3200" dirty="0"/>
              <a:t>根據香港衛生署衛生防護中心的網頁</a:t>
            </a:r>
            <a:r>
              <a:rPr lang="en-US" altLang="zh-TW" sz="3200" dirty="0"/>
              <a:t>(</a:t>
            </a:r>
            <a:r>
              <a:rPr lang="en-HK" sz="3200" dirty="0">
                <a:solidFill>
                  <a:schemeClr val="accent2">
                    <a:lumMod val="75000"/>
                  </a:schemeClr>
                </a:solidFill>
              </a:rPr>
              <a:t>https://www.chp.gov.hk/tc/healthtopics/24/index.html</a:t>
            </a:r>
            <a:r>
              <a:rPr lang="en-US" altLang="zh-TW" sz="3200" dirty="0"/>
              <a:t>)</a:t>
            </a:r>
            <a:r>
              <a:rPr lang="zh-TW" altLang="en-US" sz="3200" dirty="0"/>
              <a:t>顯示，傳染病的種類繁多，單在該網頁中，就羅列了七十多種傳染病，例如：愛滋病、季節性流行性感冒及霍亂等</a:t>
            </a:r>
            <a:endParaRPr lang="en-HK" altLang="zh-TW" sz="3200" dirty="0"/>
          </a:p>
          <a:p>
            <a:endParaRPr lang="en-HK" dirty="0"/>
          </a:p>
        </p:txBody>
      </p:sp>
      <p:sp>
        <p:nvSpPr>
          <p:cNvPr id="4" name="Thought Bubble: Cloud 3">
            <a:extLst>
              <a:ext uri="{FF2B5EF4-FFF2-40B4-BE49-F238E27FC236}">
                <a16:creationId xmlns:a16="http://schemas.microsoft.com/office/drawing/2014/main" id="{12A06623-626E-4360-96A3-2DFC0AA4A474}"/>
              </a:ext>
            </a:extLst>
          </p:cNvPr>
          <p:cNvSpPr/>
          <p:nvPr/>
        </p:nvSpPr>
        <p:spPr>
          <a:xfrm>
            <a:off x="7152521" y="133459"/>
            <a:ext cx="1854937" cy="1536570"/>
          </a:xfrm>
          <a:prstGeom prst="cloudCallout">
            <a:avLst>
              <a:gd name="adj1" fmla="val -49341"/>
              <a:gd name="adj2" fmla="val 5979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教師可讓學生自行閱讀本頁的資料</a:t>
            </a:r>
            <a:endParaRPr kumimoji="0" lang="en-HK" sz="2000" b="0" i="0" u="none" strike="noStrike" kern="1200" cap="none" spc="0" normalizeH="0" baseline="0" noProof="0" dirty="0">
              <a:ln>
                <a:noFill/>
              </a:ln>
              <a:solidFill>
                <a:schemeClr val="tx1"/>
              </a:solidFill>
              <a:effectLst/>
              <a:uLnTx/>
              <a:uFillTx/>
              <a:latin typeface="Trebuchet MS" panose="020B0603020202020204"/>
              <a:cs typeface="+mn-cs"/>
            </a:endParaRPr>
          </a:p>
        </p:txBody>
      </p:sp>
    </p:spTree>
    <p:extLst>
      <p:ext uri="{BB962C8B-B14F-4D97-AF65-F5344CB8AC3E}">
        <p14:creationId xmlns:p14="http://schemas.microsoft.com/office/powerpoint/2010/main" val="22267081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2D0DC5-B335-43F0-991F-6BE606091D0B}"/>
              </a:ext>
            </a:extLst>
          </p:cNvPr>
          <p:cNvSpPr>
            <a:spLocks noGrp="1"/>
          </p:cNvSpPr>
          <p:nvPr>
            <p:ph idx="1"/>
          </p:nvPr>
        </p:nvSpPr>
        <p:spPr>
          <a:xfrm>
            <a:off x="128234" y="355862"/>
            <a:ext cx="6640797" cy="6146276"/>
          </a:xfrm>
        </p:spPr>
        <p:txBody>
          <a:bodyPr>
            <a:noAutofit/>
          </a:bodyPr>
          <a:lstStyle/>
          <a:p>
            <a:r>
              <a:rPr lang="zh-TW" altLang="en-US" sz="3000" dirty="0">
                <a:solidFill>
                  <a:schemeClr val="tx1"/>
                </a:solidFill>
              </a:rPr>
              <a:t>由於不同的傳染病的生物性致病原在人體外可存活的時間不一，其存在於人體內的位置及活動方式皆有所不同，這些因素都影響了每種傳染病的傳染及散播過程皆不盡相同</a:t>
            </a:r>
            <a:endParaRPr lang="en-HK" altLang="zh-TW" sz="3000" dirty="0">
              <a:solidFill>
                <a:schemeClr val="tx1"/>
              </a:solidFill>
            </a:endParaRPr>
          </a:p>
          <a:p>
            <a:r>
              <a:rPr lang="zh-TW" altLang="en-US" sz="3000" dirty="0">
                <a:solidFill>
                  <a:schemeClr val="tx1"/>
                </a:solidFill>
              </a:rPr>
              <a:t>每一種傳染病的病原為了生存和繁衍，通常都有其特定的</a:t>
            </a:r>
            <a:r>
              <a:rPr lang="zh-TW" altLang="en-US" sz="3000" b="1" dirty="0">
                <a:solidFill>
                  <a:schemeClr val="accent2">
                    <a:lumMod val="75000"/>
                  </a:schemeClr>
                </a:solidFill>
              </a:rPr>
              <a:t>傳播方式</a:t>
            </a:r>
            <a:r>
              <a:rPr lang="zh-TW" altLang="en-US" sz="3000" dirty="0">
                <a:solidFill>
                  <a:schemeClr val="tx1"/>
                </a:solidFill>
              </a:rPr>
              <a:t>，例如某些細菌或病毒可透過呼吸路徑，引起宿主</a:t>
            </a:r>
            <a:r>
              <a:rPr lang="zh-TW" altLang="en-US" sz="3000" b="1" dirty="0">
                <a:solidFill>
                  <a:schemeClr val="accent2">
                    <a:lumMod val="75000"/>
                  </a:schemeClr>
                </a:solidFill>
              </a:rPr>
              <a:t>咳嗽</a:t>
            </a:r>
            <a:r>
              <a:rPr lang="zh-TW" altLang="en-US" sz="3000" dirty="0">
                <a:solidFill>
                  <a:schemeClr val="tx1"/>
                </a:solidFill>
              </a:rPr>
              <a:t>及</a:t>
            </a:r>
            <a:r>
              <a:rPr lang="en-US" altLang="zh-TW" sz="3000" dirty="0">
                <a:solidFill>
                  <a:schemeClr val="tx1"/>
                </a:solidFill>
              </a:rPr>
              <a:t>/</a:t>
            </a:r>
            <a:r>
              <a:rPr lang="zh-TW" altLang="en-US" sz="3000" dirty="0">
                <a:solidFill>
                  <a:schemeClr val="tx1"/>
                </a:solidFill>
              </a:rPr>
              <a:t>或</a:t>
            </a:r>
            <a:r>
              <a:rPr lang="zh-TW" altLang="en-US" sz="3000" b="1" dirty="0">
                <a:solidFill>
                  <a:schemeClr val="accent2">
                    <a:lumMod val="75000"/>
                  </a:schemeClr>
                </a:solidFill>
              </a:rPr>
              <a:t>打噴嚏</a:t>
            </a:r>
            <a:r>
              <a:rPr lang="zh-TW" altLang="en-US" sz="3000" dirty="0">
                <a:solidFill>
                  <a:schemeClr val="tx1"/>
                </a:solidFill>
              </a:rPr>
              <a:t>等症狀，藉此重回空氣以等待下一個宿主將其吸入</a:t>
            </a:r>
            <a:endParaRPr lang="en-HK" altLang="zh-TW" sz="3000" dirty="0">
              <a:solidFill>
                <a:schemeClr val="tx1"/>
              </a:solidFill>
            </a:endParaRPr>
          </a:p>
          <a:p>
            <a:r>
              <a:rPr lang="zh-TW" altLang="en-US" sz="3000" dirty="0">
                <a:solidFill>
                  <a:schemeClr val="tx1"/>
                </a:solidFill>
              </a:rPr>
              <a:t>此外，有部分微生物則通過引起消化系統異常</a:t>
            </a:r>
            <a:r>
              <a:rPr lang="en-US" altLang="zh-TW" sz="3000" dirty="0">
                <a:solidFill>
                  <a:schemeClr val="tx1"/>
                </a:solidFill>
              </a:rPr>
              <a:t>(</a:t>
            </a:r>
            <a:r>
              <a:rPr lang="zh-TW" altLang="en-US" sz="3000" dirty="0">
                <a:solidFill>
                  <a:schemeClr val="tx1"/>
                </a:solidFill>
              </a:rPr>
              <a:t>如</a:t>
            </a:r>
            <a:r>
              <a:rPr lang="zh-TW" altLang="en-US" sz="3000" b="1" dirty="0">
                <a:solidFill>
                  <a:schemeClr val="accent2">
                    <a:lumMod val="75000"/>
                  </a:schemeClr>
                </a:solidFill>
              </a:rPr>
              <a:t>腹瀉</a:t>
            </a:r>
            <a:r>
              <a:rPr lang="zh-TW" altLang="en-US" sz="3000" dirty="0">
                <a:solidFill>
                  <a:schemeClr val="tx1"/>
                </a:solidFill>
              </a:rPr>
              <a:t>及</a:t>
            </a:r>
            <a:r>
              <a:rPr lang="en-US" altLang="zh-TW" sz="3000" dirty="0">
                <a:solidFill>
                  <a:schemeClr val="tx1"/>
                </a:solidFill>
              </a:rPr>
              <a:t>/</a:t>
            </a:r>
            <a:r>
              <a:rPr lang="zh-TW" altLang="en-US" sz="3000" dirty="0">
                <a:solidFill>
                  <a:schemeClr val="tx1"/>
                </a:solidFill>
              </a:rPr>
              <a:t>或</a:t>
            </a:r>
            <a:r>
              <a:rPr lang="zh-TW" altLang="en-US" sz="3000" b="1" dirty="0">
                <a:solidFill>
                  <a:schemeClr val="accent2">
                    <a:lumMod val="75000"/>
                  </a:schemeClr>
                </a:solidFill>
              </a:rPr>
              <a:t>嘔吐</a:t>
            </a:r>
            <a:r>
              <a:rPr lang="en-US" altLang="zh-TW" sz="3000" dirty="0">
                <a:solidFill>
                  <a:schemeClr val="tx1"/>
                </a:solidFill>
              </a:rPr>
              <a:t>)</a:t>
            </a:r>
            <a:r>
              <a:rPr lang="zh-TW" altLang="en-US" sz="3000" dirty="0">
                <a:solidFill>
                  <a:schemeClr val="tx1"/>
                </a:solidFill>
              </a:rPr>
              <a:t>，隨著排泄物散布於各處</a:t>
            </a:r>
            <a:endParaRPr lang="en-HK" sz="3000" dirty="0">
              <a:solidFill>
                <a:schemeClr val="tx1"/>
              </a:solidFill>
            </a:endParaRPr>
          </a:p>
        </p:txBody>
      </p:sp>
      <p:pic>
        <p:nvPicPr>
          <p:cNvPr id="5" name="Picture 4">
            <a:extLst>
              <a:ext uri="{FF2B5EF4-FFF2-40B4-BE49-F238E27FC236}">
                <a16:creationId xmlns:a16="http://schemas.microsoft.com/office/drawing/2014/main" id="{43597950-26A1-476E-8FD6-C8BC44E72BAC}"/>
              </a:ext>
            </a:extLst>
          </p:cNvPr>
          <p:cNvPicPr>
            <a:picLocks noChangeAspect="1"/>
          </p:cNvPicPr>
          <p:nvPr/>
        </p:nvPicPr>
        <p:blipFill>
          <a:blip r:embed="rId2"/>
          <a:stretch>
            <a:fillRect/>
          </a:stretch>
        </p:blipFill>
        <p:spPr>
          <a:xfrm>
            <a:off x="6913474" y="4113070"/>
            <a:ext cx="2230526" cy="2744930"/>
          </a:xfrm>
          <a:prstGeom prst="rect">
            <a:avLst/>
          </a:prstGeom>
        </p:spPr>
      </p:pic>
      <p:pic>
        <p:nvPicPr>
          <p:cNvPr id="4" name="Picture 3">
            <a:extLst>
              <a:ext uri="{FF2B5EF4-FFF2-40B4-BE49-F238E27FC236}">
                <a16:creationId xmlns:a16="http://schemas.microsoft.com/office/drawing/2014/main" id="{BCDFDDFB-E8B8-4FD7-BFD3-03BCFD96611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5585" t="14020" r="10529" b="17251"/>
          <a:stretch/>
        </p:blipFill>
        <p:spPr>
          <a:xfrm>
            <a:off x="7206516" y="1802590"/>
            <a:ext cx="1644441" cy="2163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hought Bubble: Cloud 5">
            <a:extLst>
              <a:ext uri="{FF2B5EF4-FFF2-40B4-BE49-F238E27FC236}">
                <a16:creationId xmlns:a16="http://schemas.microsoft.com/office/drawing/2014/main" id="{2C1031B2-32DA-4A98-BBAF-C2893369A232}"/>
              </a:ext>
            </a:extLst>
          </p:cNvPr>
          <p:cNvSpPr/>
          <p:nvPr/>
        </p:nvSpPr>
        <p:spPr>
          <a:xfrm>
            <a:off x="7160829" y="119278"/>
            <a:ext cx="1854937" cy="1536570"/>
          </a:xfrm>
          <a:prstGeom prst="cloudCallout">
            <a:avLst>
              <a:gd name="adj1" fmla="val -46292"/>
              <a:gd name="adj2" fmla="val 4813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教師可讓學生自行閱讀本頁的資料</a:t>
            </a:r>
            <a:endParaRPr kumimoji="0" lang="en-HK" sz="2000" b="0" i="0" u="none" strike="noStrike" kern="1200" cap="none" spc="0" normalizeH="0" baseline="0" noProof="0" dirty="0">
              <a:ln>
                <a:noFill/>
              </a:ln>
              <a:solidFill>
                <a:schemeClr val="tx1"/>
              </a:solidFill>
              <a:effectLst/>
              <a:uLnTx/>
              <a:uFillTx/>
              <a:latin typeface="Trebuchet MS" panose="020B0603020202020204"/>
              <a:cs typeface="+mn-cs"/>
            </a:endParaRPr>
          </a:p>
        </p:txBody>
      </p:sp>
    </p:spTree>
    <p:extLst>
      <p:ext uri="{BB962C8B-B14F-4D97-AF65-F5344CB8AC3E}">
        <p14:creationId xmlns:p14="http://schemas.microsoft.com/office/powerpoint/2010/main" val="4808017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978E3D-4B2F-4281-BD40-A3924F1DCBE8}"/>
              </a:ext>
            </a:extLst>
          </p:cNvPr>
          <p:cNvSpPr>
            <a:spLocks noGrp="1"/>
          </p:cNvSpPr>
          <p:nvPr>
            <p:ph idx="1"/>
          </p:nvPr>
        </p:nvSpPr>
        <p:spPr>
          <a:xfrm>
            <a:off x="329939" y="395927"/>
            <a:ext cx="5363852" cy="5879692"/>
          </a:xfrm>
        </p:spPr>
        <p:txBody>
          <a:bodyPr>
            <a:noAutofit/>
          </a:bodyPr>
          <a:lstStyle/>
          <a:p>
            <a:pPr marL="0" indent="0">
              <a:buNone/>
            </a:pPr>
            <a:r>
              <a:rPr lang="zh-TW" altLang="en-US" sz="3000" dirty="0">
                <a:solidFill>
                  <a:schemeClr val="tx1"/>
                </a:solidFill>
              </a:rPr>
              <a:t>冠狀病毒病就是傳染病的一個例子：</a:t>
            </a:r>
            <a:endParaRPr lang="en-HK" altLang="zh-TW" sz="3000" dirty="0">
              <a:solidFill>
                <a:schemeClr val="tx1"/>
              </a:solidFill>
            </a:endParaRPr>
          </a:p>
          <a:p>
            <a:r>
              <a:rPr lang="zh-TW" altLang="en-US" sz="3000" dirty="0">
                <a:solidFill>
                  <a:schemeClr val="tx1"/>
                </a:solidFill>
              </a:rPr>
              <a:t>至目前</a:t>
            </a:r>
            <a:r>
              <a:rPr lang="en-US" altLang="zh-TW" sz="3000" dirty="0">
                <a:solidFill>
                  <a:schemeClr val="tx1"/>
                </a:solidFill>
              </a:rPr>
              <a:t>(2020</a:t>
            </a:r>
            <a:r>
              <a:rPr lang="zh-TW" altLang="en-US" sz="3000" dirty="0">
                <a:solidFill>
                  <a:schemeClr val="tx1"/>
                </a:solidFill>
              </a:rPr>
              <a:t>年</a:t>
            </a:r>
            <a:r>
              <a:rPr lang="en-US" altLang="zh-TW" sz="3000" dirty="0">
                <a:solidFill>
                  <a:schemeClr val="tx1"/>
                </a:solidFill>
              </a:rPr>
              <a:t>3</a:t>
            </a:r>
            <a:r>
              <a:rPr lang="zh-TW" altLang="en-US" sz="3000" dirty="0"/>
              <a:t>月</a:t>
            </a:r>
            <a:r>
              <a:rPr lang="en-US" altLang="zh-TW" sz="3000" dirty="0"/>
              <a:t>)</a:t>
            </a:r>
            <a:r>
              <a:rPr lang="zh-TW" altLang="en-US" sz="3000" dirty="0"/>
              <a:t>，世界</a:t>
            </a:r>
            <a:r>
              <a:rPr lang="zh-TW" altLang="en-US" sz="3000" dirty="0">
                <a:solidFill>
                  <a:schemeClr val="tx1"/>
                </a:solidFill>
              </a:rPr>
              <a:t>各地的專家暫未完全掌握冠狀病毒病的傳染來源、傳播途</a:t>
            </a:r>
            <a:r>
              <a:rPr lang="zh-TW" altLang="en-US" sz="3000" dirty="0"/>
              <a:t>徑及擴散程度</a:t>
            </a:r>
            <a:endParaRPr lang="en-HK" sz="3000" b="1" dirty="0">
              <a:solidFill>
                <a:schemeClr val="accent2">
                  <a:lumMod val="75000"/>
                </a:schemeClr>
              </a:solidFill>
            </a:endParaRPr>
          </a:p>
          <a:p>
            <a:pPr marL="0" indent="0">
              <a:buNone/>
            </a:pPr>
            <a:endParaRPr lang="en-US" altLang="zh-TW" sz="3000" b="1" dirty="0">
              <a:latin typeface="Microsoft JhengHei" panose="020B0604030504040204" pitchFamily="34" charset="-120"/>
              <a:ea typeface="Microsoft JhengHei" panose="020B0604030504040204" pitchFamily="34" charset="-120"/>
            </a:endParaRPr>
          </a:p>
          <a:p>
            <a:r>
              <a:rPr lang="zh-TW" altLang="en-US" sz="3000" b="1" dirty="0">
                <a:latin typeface="Microsoft JhengHei" panose="020B0604030504040204" pitchFamily="34" charset="-120"/>
                <a:ea typeface="Microsoft JhengHei" panose="020B0604030504040204" pitchFamily="34" charset="-120"/>
              </a:rPr>
              <a:t>傳染源</a:t>
            </a:r>
            <a:r>
              <a:rPr lang="zh-TW" altLang="en-US" sz="3000" dirty="0">
                <a:latin typeface="Microsoft JhengHei" panose="020B0604030504040204" pitchFamily="34" charset="-120"/>
                <a:ea typeface="Microsoft JhengHei" panose="020B0604030504040204" pitchFamily="34" charset="-120"/>
              </a:rPr>
              <a:t>：根據</a:t>
            </a:r>
            <a:r>
              <a:rPr lang="zh-CN" altLang="en-US" sz="3000" dirty="0">
                <a:latin typeface="Microsoft JhengHei" panose="020B0604030504040204" pitchFamily="34" charset="-120"/>
                <a:ea typeface="Microsoft JhengHei" panose="020B0604030504040204" pitchFamily="34" charset="-120"/>
              </a:rPr>
              <a:t>中國</a:t>
            </a:r>
            <a:r>
              <a:rPr lang="zh-TW" altLang="en-US" sz="3000" dirty="0">
                <a:latin typeface="Microsoft JhengHei" panose="020B0604030504040204" pitchFamily="34" charset="-120"/>
                <a:ea typeface="Microsoft JhengHei" panose="020B0604030504040204" pitchFamily="34" charset="-120"/>
              </a:rPr>
              <a:t>科學院的資料，</a:t>
            </a:r>
            <a:r>
              <a:rPr lang="zh-CN" altLang="en-US" sz="3000" dirty="0">
                <a:latin typeface="Microsoft JhengHei" panose="020B0604030504040204" pitchFamily="34" charset="-120"/>
                <a:ea typeface="Microsoft JhengHei" panose="020B0604030504040204" pitchFamily="34" charset="-120"/>
              </a:rPr>
              <a:t>多種證據</a:t>
            </a:r>
            <a:r>
              <a:rPr lang="zh-TW" altLang="en-US" sz="3000" dirty="0">
                <a:latin typeface="Microsoft JhengHei" panose="020B0604030504040204" pitchFamily="34" charset="-120"/>
                <a:ea typeface="Microsoft JhengHei" panose="020B0604030504040204" pitchFamily="34" charset="-120"/>
              </a:rPr>
              <a:t>顯示是次</a:t>
            </a:r>
            <a:r>
              <a:rPr lang="zh-TW" altLang="en-US" sz="3000" dirty="0">
                <a:solidFill>
                  <a:schemeClr val="tx1"/>
                </a:solidFill>
                <a:latin typeface="Microsoft JhengHei" panose="020B0604030504040204" pitchFamily="34" charset="-120"/>
                <a:ea typeface="Microsoft JhengHei" panose="020B0604030504040204" pitchFamily="34" charset="-120"/>
              </a:rPr>
              <a:t>冠狀病毒病</a:t>
            </a:r>
            <a:r>
              <a:rPr lang="zh-CN" altLang="en-US" sz="3000" dirty="0">
                <a:latin typeface="Microsoft JhengHei" panose="020B0604030504040204" pitchFamily="34" charset="-120"/>
                <a:ea typeface="Microsoft JhengHei" panose="020B0604030504040204" pitchFamily="34" charset="-120"/>
              </a:rPr>
              <a:t>的傳染源</a:t>
            </a:r>
            <a:r>
              <a:rPr lang="zh-TW" altLang="en-US" sz="3000" dirty="0">
                <a:latin typeface="Microsoft JhengHei" panose="020B0604030504040204" pitchFamily="34" charset="-120"/>
                <a:ea typeface="Microsoft JhengHei" panose="020B0604030504040204" pitchFamily="34" charset="-120"/>
              </a:rPr>
              <a:t>極有可能是</a:t>
            </a:r>
            <a:r>
              <a:rPr lang="zh-CN" altLang="en-US" sz="3000" dirty="0">
                <a:latin typeface="Microsoft JhengHei" panose="020B0604030504040204" pitchFamily="34" charset="-120"/>
                <a:ea typeface="Microsoft JhengHei" panose="020B0604030504040204" pitchFamily="34" charset="-120"/>
              </a:rPr>
              <a:t>來自</a:t>
            </a:r>
            <a:r>
              <a:rPr lang="zh-CN" altLang="en-US" sz="3000" b="1" dirty="0">
                <a:solidFill>
                  <a:schemeClr val="accent2">
                    <a:lumMod val="75000"/>
                  </a:schemeClr>
                </a:solidFill>
                <a:latin typeface="Microsoft JhengHei" panose="020B0604030504040204" pitchFamily="34" charset="-120"/>
                <a:ea typeface="Microsoft JhengHei" panose="020B0604030504040204" pitchFamily="34" charset="-120"/>
              </a:rPr>
              <a:t>野生動物</a:t>
            </a:r>
            <a:endParaRPr lang="en-HK" altLang="zh-CN" sz="3000" dirty="0">
              <a:latin typeface="Microsoft JhengHei" panose="020B0604030504040204" pitchFamily="34" charset="-120"/>
              <a:ea typeface="Microsoft JhengHei" panose="020B0604030504040204" pitchFamily="34" charset="-120"/>
            </a:endParaRPr>
          </a:p>
        </p:txBody>
      </p:sp>
      <p:pic>
        <p:nvPicPr>
          <p:cNvPr id="5" name="Picture 4">
            <a:extLst>
              <a:ext uri="{FF2B5EF4-FFF2-40B4-BE49-F238E27FC236}">
                <a16:creationId xmlns:a16="http://schemas.microsoft.com/office/drawing/2014/main" id="{9E43AB1D-6B73-4551-AC12-21760563D042}"/>
              </a:ext>
            </a:extLst>
          </p:cNvPr>
          <p:cNvPicPr>
            <a:picLocks noChangeAspect="1"/>
          </p:cNvPicPr>
          <p:nvPr/>
        </p:nvPicPr>
        <p:blipFill>
          <a:blip r:embed="rId2"/>
          <a:stretch>
            <a:fillRect/>
          </a:stretch>
        </p:blipFill>
        <p:spPr>
          <a:xfrm>
            <a:off x="5693791" y="2179023"/>
            <a:ext cx="3566469" cy="3913971"/>
          </a:xfrm>
          <a:prstGeom prst="rect">
            <a:avLst/>
          </a:prstGeom>
        </p:spPr>
      </p:pic>
      <p:sp>
        <p:nvSpPr>
          <p:cNvPr id="4" name="Thought Bubble: Cloud 3">
            <a:extLst>
              <a:ext uri="{FF2B5EF4-FFF2-40B4-BE49-F238E27FC236}">
                <a16:creationId xmlns:a16="http://schemas.microsoft.com/office/drawing/2014/main" id="{983A49FD-4F8C-437D-9FC7-192B6863ADDE}"/>
              </a:ext>
            </a:extLst>
          </p:cNvPr>
          <p:cNvSpPr/>
          <p:nvPr/>
        </p:nvSpPr>
        <p:spPr>
          <a:xfrm>
            <a:off x="7152521" y="133459"/>
            <a:ext cx="1854937" cy="1536570"/>
          </a:xfrm>
          <a:prstGeom prst="cloudCallout">
            <a:avLst>
              <a:gd name="adj1" fmla="val -49341"/>
              <a:gd name="adj2" fmla="val 5979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教師可讓學生自行閱讀本頁的資料</a:t>
            </a:r>
            <a:endParaRPr kumimoji="0" lang="en-HK" sz="2000" b="0" i="0" u="none" strike="noStrike" kern="1200" cap="none" spc="0" normalizeH="0" baseline="0" noProof="0" dirty="0">
              <a:ln>
                <a:noFill/>
              </a:ln>
              <a:solidFill>
                <a:schemeClr val="tx1"/>
              </a:solidFill>
              <a:effectLst/>
              <a:uLnTx/>
              <a:uFillTx/>
              <a:latin typeface="Trebuchet MS" panose="020B0603020202020204"/>
              <a:cs typeface="+mn-cs"/>
            </a:endParaRPr>
          </a:p>
        </p:txBody>
      </p:sp>
    </p:spTree>
    <p:extLst>
      <p:ext uri="{BB962C8B-B14F-4D97-AF65-F5344CB8AC3E}">
        <p14:creationId xmlns:p14="http://schemas.microsoft.com/office/powerpoint/2010/main" val="15521826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67AC13-8C1A-4BA9-81E6-3C611C8F274B}"/>
              </a:ext>
            </a:extLst>
          </p:cNvPr>
          <p:cNvPicPr>
            <a:picLocks noChangeAspect="1"/>
          </p:cNvPicPr>
          <p:nvPr/>
        </p:nvPicPr>
        <p:blipFill rotWithShape="1">
          <a:blip r:embed="rId2"/>
          <a:srcRect r="-2" b="16317"/>
          <a:stretch/>
        </p:blipFill>
        <p:spPr>
          <a:xfrm>
            <a:off x="3202390" y="-1"/>
            <a:ext cx="5941610"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Content Placeholder 2">
            <a:extLst>
              <a:ext uri="{FF2B5EF4-FFF2-40B4-BE49-F238E27FC236}">
                <a16:creationId xmlns:a16="http://schemas.microsoft.com/office/drawing/2014/main" id="{A7885C34-65C7-4297-8E98-DE6D2530EBCE}"/>
              </a:ext>
            </a:extLst>
          </p:cNvPr>
          <p:cNvSpPr>
            <a:spLocks noGrp="1"/>
          </p:cNvSpPr>
          <p:nvPr>
            <p:ph idx="1"/>
          </p:nvPr>
        </p:nvSpPr>
        <p:spPr>
          <a:xfrm>
            <a:off x="458890" y="1148059"/>
            <a:ext cx="2888342" cy="4844159"/>
          </a:xfrm>
        </p:spPr>
        <p:txBody>
          <a:bodyPr>
            <a:normAutofit/>
          </a:bodyPr>
          <a:lstStyle/>
          <a:p>
            <a:r>
              <a:rPr lang="zh-TW" altLang="en-US" sz="3200" dirty="0"/>
              <a:t>至於</a:t>
            </a:r>
            <a:r>
              <a:rPr lang="zh-TW" altLang="en-US" sz="3200" dirty="0">
                <a:solidFill>
                  <a:schemeClr val="tx1"/>
                </a:solidFill>
              </a:rPr>
              <a:t>冠狀病毒病的</a:t>
            </a:r>
            <a:r>
              <a:rPr lang="zh-TW" altLang="en-US" sz="3200" b="1" dirty="0"/>
              <a:t>傳播途徑</a:t>
            </a:r>
            <a:r>
              <a:rPr lang="zh-TW" altLang="en-US" sz="3200" dirty="0"/>
              <a:t>：主要是經呼吸道飛沫傳播，也可以是接觸傳播及空氣傳播</a:t>
            </a:r>
            <a:r>
              <a:rPr lang="en-US" altLang="zh-TW" sz="3200" dirty="0"/>
              <a:t>(</a:t>
            </a:r>
            <a:r>
              <a:rPr lang="zh-TW" altLang="en-US" sz="3200" dirty="0"/>
              <a:t>氣溶膠</a:t>
            </a:r>
            <a:r>
              <a:rPr lang="en-US" altLang="zh-TW" sz="3200" dirty="0"/>
              <a:t>)</a:t>
            </a:r>
          </a:p>
          <a:p>
            <a:endParaRPr lang="en-HK" dirty="0"/>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Thought Bubble: Cloud 15">
            <a:extLst>
              <a:ext uri="{FF2B5EF4-FFF2-40B4-BE49-F238E27FC236}">
                <a16:creationId xmlns:a16="http://schemas.microsoft.com/office/drawing/2014/main" id="{985BAC31-4E3F-4CF9-8953-401EFD22F74C}"/>
              </a:ext>
            </a:extLst>
          </p:cNvPr>
          <p:cNvSpPr/>
          <p:nvPr/>
        </p:nvSpPr>
        <p:spPr>
          <a:xfrm>
            <a:off x="7159418" y="5223933"/>
            <a:ext cx="1854937" cy="1536570"/>
          </a:xfrm>
          <a:prstGeom prst="cloudCallout">
            <a:avLst>
              <a:gd name="adj1" fmla="val -57472"/>
              <a:gd name="adj2" fmla="val 4138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教師可讓學生自行閱讀本頁的資料</a:t>
            </a:r>
            <a:endParaRPr kumimoji="0" lang="en-HK" sz="2000" b="0" i="0" u="none" strike="noStrike" kern="1200" cap="none" spc="0" normalizeH="0" baseline="0" noProof="0" dirty="0">
              <a:ln>
                <a:noFill/>
              </a:ln>
              <a:solidFill>
                <a:schemeClr val="tx1"/>
              </a:solidFill>
              <a:effectLst/>
              <a:uLnTx/>
              <a:uFillTx/>
              <a:latin typeface="Trebuchet MS" panose="020B0603020202020204"/>
              <a:cs typeface="+mn-cs"/>
            </a:endParaRPr>
          </a:p>
        </p:txBody>
      </p:sp>
    </p:spTree>
    <p:extLst>
      <p:ext uri="{BB962C8B-B14F-4D97-AF65-F5344CB8AC3E}">
        <p14:creationId xmlns:p14="http://schemas.microsoft.com/office/powerpoint/2010/main" val="4375856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D3738D-9A76-46D8-B3C7-53B3BB83739E}"/>
              </a:ext>
            </a:extLst>
          </p:cNvPr>
          <p:cNvPicPr>
            <a:picLocks noChangeAspect="1"/>
          </p:cNvPicPr>
          <p:nvPr/>
        </p:nvPicPr>
        <p:blipFill rotWithShape="1">
          <a:blip r:embed="rId2"/>
          <a:srcRect t="8089" r="-1" b="15442"/>
          <a:stretch/>
        </p:blipFill>
        <p:spPr>
          <a:xfrm>
            <a:off x="3598048" y="-1"/>
            <a:ext cx="5545952"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6FAF359-6F56-460F-99EB-0AA6777415B0}"/>
              </a:ext>
            </a:extLst>
          </p:cNvPr>
          <p:cNvSpPr>
            <a:spLocks noGrp="1"/>
          </p:cNvSpPr>
          <p:nvPr>
            <p:ph type="title"/>
          </p:nvPr>
        </p:nvSpPr>
        <p:spPr>
          <a:xfrm>
            <a:off x="234472" y="162565"/>
            <a:ext cx="3737431" cy="705791"/>
          </a:xfrm>
        </p:spPr>
        <p:txBody>
          <a:bodyPr>
            <a:noAutofit/>
          </a:bodyPr>
          <a:lstStyle/>
          <a:p>
            <a:pPr>
              <a:lnSpc>
                <a:spcPct val="90000"/>
              </a:lnSpc>
            </a:pPr>
            <a:r>
              <a:rPr lang="zh-TW" altLang="en-US" b="1" u="sng" dirty="0">
                <a:solidFill>
                  <a:schemeClr val="tx1"/>
                </a:solidFill>
              </a:rPr>
              <a:t>知多一點點</a:t>
            </a:r>
            <a:r>
              <a:rPr lang="en-US" altLang="zh-TW" b="1" u="sng" dirty="0">
                <a:solidFill>
                  <a:schemeClr val="tx1"/>
                </a:solidFill>
              </a:rPr>
              <a:t>… …</a:t>
            </a:r>
            <a:r>
              <a:rPr lang="zh-TW" altLang="en-US" b="1" u="sng" dirty="0">
                <a:solidFill>
                  <a:schemeClr val="tx1"/>
                </a:solidFill>
              </a:rPr>
              <a:t> </a:t>
            </a:r>
            <a:r>
              <a:rPr lang="en-HK" altLang="zh-TW" b="1" u="sng" dirty="0"/>
              <a:t/>
            </a:r>
            <a:br>
              <a:rPr lang="en-HK" altLang="zh-TW" b="1" u="sng" dirty="0"/>
            </a:br>
            <a:endParaRPr lang="en-HK" b="1" u="sng" dirty="0"/>
          </a:p>
        </p:txBody>
      </p:sp>
      <p:sp>
        <p:nvSpPr>
          <p:cNvPr id="3" name="Content Placeholder 2">
            <a:extLst>
              <a:ext uri="{FF2B5EF4-FFF2-40B4-BE49-F238E27FC236}">
                <a16:creationId xmlns:a16="http://schemas.microsoft.com/office/drawing/2014/main" id="{B953386A-B7D8-41AE-B69E-81FD7B25C64F}"/>
              </a:ext>
            </a:extLst>
          </p:cNvPr>
          <p:cNvSpPr>
            <a:spLocks noGrp="1"/>
          </p:cNvSpPr>
          <p:nvPr>
            <p:ph idx="1"/>
          </p:nvPr>
        </p:nvSpPr>
        <p:spPr>
          <a:xfrm>
            <a:off x="198913" y="868356"/>
            <a:ext cx="3737431" cy="5989644"/>
          </a:xfrm>
          <a:solidFill>
            <a:schemeClr val="accent3">
              <a:lumMod val="20000"/>
              <a:lumOff val="80000"/>
            </a:schemeClr>
          </a:solidFill>
        </p:spPr>
        <p:txBody>
          <a:bodyPr>
            <a:normAutofit lnSpcReduction="10000"/>
          </a:bodyPr>
          <a:lstStyle/>
          <a:p>
            <a:pPr lvl="0">
              <a:buClr>
                <a:srgbClr val="90C226"/>
              </a:buClr>
            </a:pPr>
            <a:r>
              <a:rPr lang="zh-TW" altLang="en-US" sz="3200" dirty="0">
                <a:solidFill>
                  <a:schemeClr val="tx1"/>
                </a:solidFill>
              </a:rPr>
              <a:t>教師可根據本簡報最後部分的補充資料 </a:t>
            </a:r>
            <a:r>
              <a:rPr lang="en-US" altLang="zh-TW" sz="3200" dirty="0">
                <a:solidFill>
                  <a:schemeClr val="tx1"/>
                </a:solidFill>
              </a:rPr>
              <a:t>(</a:t>
            </a:r>
            <a:r>
              <a:rPr lang="zh-TW" altLang="en-US" sz="3200" dirty="0">
                <a:solidFill>
                  <a:schemeClr val="tx1"/>
                </a:solidFill>
              </a:rPr>
              <a:t>即</a:t>
            </a:r>
            <a:r>
              <a:rPr lang="en-US" altLang="zh-TW" sz="3200" dirty="0" smtClean="0">
                <a:solidFill>
                  <a:schemeClr val="tx1"/>
                </a:solidFill>
              </a:rPr>
              <a:t>47-54</a:t>
            </a:r>
            <a:r>
              <a:rPr lang="zh-TW" altLang="en-US" sz="3200" dirty="0" smtClean="0">
                <a:solidFill>
                  <a:schemeClr val="tx1"/>
                </a:solidFill>
              </a:rPr>
              <a:t>頁</a:t>
            </a:r>
            <a:r>
              <a:rPr lang="en-US" altLang="zh-TW" sz="3200" dirty="0">
                <a:solidFill>
                  <a:schemeClr val="tx1"/>
                </a:solidFill>
              </a:rPr>
              <a:t>)</a:t>
            </a:r>
            <a:r>
              <a:rPr lang="zh-TW" altLang="en-US" sz="3200" dirty="0">
                <a:solidFill>
                  <a:schemeClr val="tx1"/>
                </a:solidFill>
              </a:rPr>
              <a:t>，向有興趣學習多些傳染病資料的同學介紹其主要特徵</a:t>
            </a:r>
            <a:endParaRPr lang="en-HK" altLang="zh-TW" sz="3200" dirty="0">
              <a:solidFill>
                <a:schemeClr val="tx1"/>
              </a:solidFill>
            </a:endParaRPr>
          </a:p>
          <a:p>
            <a:pPr marL="0" lvl="0" indent="0">
              <a:buClr>
                <a:srgbClr val="90C226"/>
              </a:buClr>
              <a:buNone/>
            </a:pPr>
            <a:r>
              <a:rPr lang="en-US" altLang="zh-TW" sz="3000" dirty="0">
                <a:solidFill>
                  <a:schemeClr val="tx1"/>
                </a:solidFill>
              </a:rPr>
              <a:t>[</a:t>
            </a:r>
            <a:r>
              <a:rPr lang="zh-TW" altLang="en-US" sz="3000" dirty="0">
                <a:solidFill>
                  <a:schemeClr val="tx1"/>
                </a:solidFill>
              </a:rPr>
              <a:t>注意：學生如已在其他課題或渠道對傳染病有所認知，則無需重覆。或教師可介紹學生自行閱讀這部分的資料便可</a:t>
            </a:r>
            <a:r>
              <a:rPr lang="en-US" altLang="zh-TW" sz="3000" dirty="0">
                <a:solidFill>
                  <a:schemeClr val="tx1"/>
                </a:solidFill>
              </a:rPr>
              <a:t>]</a:t>
            </a:r>
            <a:endParaRPr lang="en-HK" altLang="zh-TW" sz="3000" dirty="0">
              <a:solidFill>
                <a:schemeClr val="tx1"/>
              </a:solidFill>
            </a:endParaRPr>
          </a:p>
          <a:p>
            <a:pPr marL="0" lvl="0" indent="0">
              <a:buClr>
                <a:srgbClr val="90C226"/>
              </a:buClr>
              <a:buNone/>
            </a:pPr>
            <a:endParaRPr lang="en-HK" altLang="zh-TW" sz="3200" dirty="0">
              <a:solidFill>
                <a:schemeClr val="tx1"/>
              </a:solidFill>
            </a:endParaRPr>
          </a:p>
          <a:p>
            <a:endParaRPr lang="en-HK" dirty="0"/>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871242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B04AE-57D5-47AC-92E3-6CE4F4423086}"/>
              </a:ext>
            </a:extLst>
          </p:cNvPr>
          <p:cNvSpPr>
            <a:spLocks noGrp="1"/>
          </p:cNvSpPr>
          <p:nvPr>
            <p:ph type="title"/>
          </p:nvPr>
        </p:nvSpPr>
        <p:spPr>
          <a:xfrm>
            <a:off x="174034" y="185074"/>
            <a:ext cx="7025051" cy="738894"/>
          </a:xfrm>
        </p:spPr>
        <p:txBody>
          <a:bodyPr>
            <a:noAutofit/>
          </a:bodyPr>
          <a:lstStyle/>
          <a:p>
            <a:pPr algn="ctr"/>
            <a:r>
              <a:rPr lang="zh-TW" altLang="en-US" sz="3200" b="1" dirty="0" smtClean="0"/>
              <a:t>在中國哪個城市首</a:t>
            </a:r>
            <a:r>
              <a:rPr lang="zh-CN" altLang="en-US" sz="3200" b="1" dirty="0" smtClean="0"/>
              <a:t>先</a:t>
            </a:r>
            <a:r>
              <a:rPr lang="zh-TW" altLang="en-US" sz="3200" b="1" dirty="0" smtClean="0"/>
              <a:t>發現</a:t>
            </a:r>
            <a:r>
              <a:rPr lang="zh-CN" altLang="en-US" sz="3200" b="1" dirty="0" smtClean="0"/>
              <a:t>新的</a:t>
            </a:r>
            <a:r>
              <a:rPr lang="en-US" altLang="zh-CN" sz="3200" b="1" dirty="0" smtClean="0"/>
              <a:t/>
            </a:r>
            <a:br>
              <a:rPr lang="en-US" altLang="zh-CN" sz="3200" b="1" dirty="0" smtClean="0"/>
            </a:br>
            <a:r>
              <a:rPr lang="zh-TW" altLang="en-US" sz="3200" b="1" dirty="0" smtClean="0"/>
              <a:t>冠狀病毒病？</a:t>
            </a:r>
            <a:endParaRPr lang="en-HK" sz="3200" dirty="0"/>
          </a:p>
        </p:txBody>
      </p:sp>
      <p:sp>
        <p:nvSpPr>
          <p:cNvPr id="3" name="Content Placeholder 2">
            <a:extLst>
              <a:ext uri="{FF2B5EF4-FFF2-40B4-BE49-F238E27FC236}">
                <a16:creationId xmlns:a16="http://schemas.microsoft.com/office/drawing/2014/main" id="{0DE9D33D-A245-4570-ACE0-BD082F9AC53B}"/>
              </a:ext>
            </a:extLst>
          </p:cNvPr>
          <p:cNvSpPr>
            <a:spLocks noGrp="1"/>
          </p:cNvSpPr>
          <p:nvPr>
            <p:ph idx="1"/>
          </p:nvPr>
        </p:nvSpPr>
        <p:spPr>
          <a:xfrm>
            <a:off x="253256" y="1230923"/>
            <a:ext cx="7435655" cy="5795632"/>
          </a:xfrm>
        </p:spPr>
        <p:txBody>
          <a:bodyPr>
            <a:noAutofit/>
          </a:bodyPr>
          <a:lstStyle/>
          <a:p>
            <a:r>
              <a:rPr lang="zh-TW" altLang="en-US" sz="3000" b="1" dirty="0" smtClean="0">
                <a:solidFill>
                  <a:schemeClr val="accent2">
                    <a:lumMod val="75000"/>
                  </a:schemeClr>
                </a:solidFill>
              </a:rPr>
              <a:t>中國湖北省武漢市</a:t>
            </a:r>
            <a:r>
              <a:rPr lang="zh-TW" altLang="en-US" sz="3000" dirty="0" smtClean="0">
                <a:solidFill>
                  <a:schemeClr val="tx1"/>
                </a:solidFill>
              </a:rPr>
              <a:t>約於</a:t>
            </a:r>
            <a:r>
              <a:rPr lang="en-US" altLang="zh-TW" sz="3000" dirty="0" smtClean="0">
                <a:solidFill>
                  <a:schemeClr val="tx1"/>
                </a:solidFill>
              </a:rPr>
              <a:t>2019</a:t>
            </a:r>
            <a:r>
              <a:rPr lang="zh-TW" altLang="en-US" sz="3000" dirty="0">
                <a:solidFill>
                  <a:schemeClr val="tx1"/>
                </a:solidFill>
              </a:rPr>
              <a:t>年</a:t>
            </a:r>
            <a:r>
              <a:rPr lang="en-US" altLang="zh-TW" sz="3000" dirty="0">
                <a:solidFill>
                  <a:schemeClr val="tx1"/>
                </a:solidFill>
              </a:rPr>
              <a:t>12</a:t>
            </a:r>
            <a:r>
              <a:rPr lang="zh-TW" altLang="en-US" sz="3000" dirty="0" smtClean="0">
                <a:solidFill>
                  <a:schemeClr val="tx1"/>
                </a:solidFill>
              </a:rPr>
              <a:t>月至</a:t>
            </a:r>
            <a:r>
              <a:rPr lang="en-US" altLang="zh-TW" sz="3000" dirty="0" smtClean="0">
                <a:solidFill>
                  <a:schemeClr val="tx1"/>
                </a:solidFill>
              </a:rPr>
              <a:t>2020</a:t>
            </a:r>
            <a:r>
              <a:rPr lang="zh-TW" altLang="en-US" sz="3000" dirty="0" smtClean="0">
                <a:solidFill>
                  <a:schemeClr val="tx1"/>
                </a:solidFill>
              </a:rPr>
              <a:t>年</a:t>
            </a:r>
            <a:r>
              <a:rPr lang="en-US" altLang="zh-TW" sz="3000" dirty="0" smtClean="0">
                <a:solidFill>
                  <a:schemeClr val="tx1"/>
                </a:solidFill>
              </a:rPr>
              <a:t>1</a:t>
            </a:r>
            <a:r>
              <a:rPr lang="zh-TW" altLang="en-US" sz="3000" dirty="0" smtClean="0">
                <a:solidFill>
                  <a:schemeClr val="tx1"/>
                </a:solidFill>
              </a:rPr>
              <a:t>月</a:t>
            </a:r>
            <a:r>
              <a:rPr lang="zh-CN" altLang="en-US" sz="3000" dirty="0" smtClean="0">
                <a:solidFill>
                  <a:schemeClr val="tx1"/>
                </a:solidFill>
              </a:rPr>
              <a:t>向世界衛生組織通布</a:t>
            </a:r>
            <a:r>
              <a:rPr lang="zh-TW" altLang="en-US" sz="3000" dirty="0" smtClean="0">
                <a:solidFill>
                  <a:schemeClr val="tx1"/>
                </a:solidFill>
              </a:rPr>
              <a:t>出現</a:t>
            </a:r>
            <a:r>
              <a:rPr lang="zh-CN" altLang="en-US" sz="3000" dirty="0" smtClean="0">
                <a:solidFill>
                  <a:schemeClr val="tx1"/>
                </a:solidFill>
              </a:rPr>
              <a:t>新的冠狀病毒病</a:t>
            </a:r>
            <a:r>
              <a:rPr lang="en-US" altLang="zh-TW" sz="3000" dirty="0" smtClean="0">
                <a:solidFill>
                  <a:schemeClr val="tx1"/>
                </a:solidFill>
              </a:rPr>
              <a:t>(</a:t>
            </a:r>
            <a:r>
              <a:rPr lang="zh-TW" altLang="en-US" sz="3000" dirty="0" smtClean="0">
                <a:solidFill>
                  <a:schemeClr val="tx1"/>
                </a:solidFill>
              </a:rPr>
              <a:t>圖</a:t>
            </a:r>
            <a:r>
              <a:rPr lang="en-US" altLang="zh-TW" sz="3000" dirty="0" smtClean="0">
                <a:solidFill>
                  <a:schemeClr val="tx1"/>
                </a:solidFill>
              </a:rPr>
              <a:t>1</a:t>
            </a:r>
            <a:r>
              <a:rPr lang="en-US" altLang="zh-TW" sz="3000" dirty="0">
                <a:solidFill>
                  <a:schemeClr val="tx1"/>
                </a:solidFill>
              </a:rPr>
              <a:t>)</a:t>
            </a:r>
          </a:p>
          <a:p>
            <a:pPr marL="0" indent="0">
              <a:buNone/>
            </a:pPr>
            <a:endParaRPr lang="en-HK" altLang="zh-TW" sz="3000" dirty="0"/>
          </a:p>
        </p:txBody>
      </p:sp>
      <p:sp>
        <p:nvSpPr>
          <p:cNvPr id="7" name="TextBox 6">
            <a:extLst>
              <a:ext uri="{FF2B5EF4-FFF2-40B4-BE49-F238E27FC236}">
                <a16:creationId xmlns:a16="http://schemas.microsoft.com/office/drawing/2014/main" id="{D16E93FB-E94D-4E6F-9995-EEC1B7B0B010}"/>
              </a:ext>
            </a:extLst>
          </p:cNvPr>
          <p:cNvSpPr txBox="1"/>
          <p:nvPr/>
        </p:nvSpPr>
        <p:spPr>
          <a:xfrm>
            <a:off x="587136" y="4213650"/>
            <a:ext cx="2593463" cy="1384995"/>
          </a:xfrm>
          <a:prstGeom prst="rect">
            <a:avLst/>
          </a:prstGeom>
          <a:noFill/>
        </p:spPr>
        <p:txBody>
          <a:bodyPr wrap="square" rtlCol="0">
            <a:spAutoFit/>
          </a:bodyPr>
          <a:lstStyle/>
          <a:p>
            <a:r>
              <a:rPr lang="zh-TW" altLang="en-US" sz="2800" dirty="0" smtClean="0"/>
              <a:t>圖</a:t>
            </a:r>
            <a:r>
              <a:rPr lang="en-US" altLang="zh-TW" sz="2800" dirty="0" smtClean="0"/>
              <a:t>1</a:t>
            </a:r>
          </a:p>
          <a:p>
            <a:r>
              <a:rPr lang="zh-TW" altLang="en-US" sz="2800" dirty="0" smtClean="0"/>
              <a:t>中國湖北省</a:t>
            </a:r>
            <a:r>
              <a:rPr lang="zh-CN" altLang="en-US" sz="2800" dirty="0" smtClean="0"/>
              <a:t>的</a:t>
            </a:r>
            <a:r>
              <a:rPr lang="zh-TW" altLang="en-US" sz="2800" dirty="0" smtClean="0"/>
              <a:t>區位</a:t>
            </a:r>
            <a:endParaRPr lang="en-HK" sz="2800" strike="sngStrike" dirty="0"/>
          </a:p>
        </p:txBody>
      </p:sp>
      <p:pic>
        <p:nvPicPr>
          <p:cNvPr id="8" name="圖片 7"/>
          <p:cNvPicPr>
            <a:picLocks noChangeAspect="1"/>
          </p:cNvPicPr>
          <p:nvPr/>
        </p:nvPicPr>
        <p:blipFill rotWithShape="1">
          <a:blip r:embed="rId2" cstate="hqprint">
            <a:extLst>
              <a:ext uri="{28A0092B-C50C-407E-A947-70E740481C1C}">
                <a14:useLocalDpi xmlns:a14="http://schemas.microsoft.com/office/drawing/2010/main" val="0"/>
              </a:ext>
            </a:extLst>
          </a:blip>
          <a:srcRect t="13462" b="30513"/>
          <a:stretch/>
        </p:blipFill>
        <p:spPr>
          <a:xfrm>
            <a:off x="3514478" y="2583727"/>
            <a:ext cx="5297310" cy="4198075"/>
          </a:xfrm>
          <a:prstGeom prst="rect">
            <a:avLst/>
          </a:prstGeom>
          <a:ln w="952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0960245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4ADCE83D-BAA6-4073-8FAA-5BC5CAB1631B}"/>
              </a:ext>
            </a:extLst>
          </p:cNvPr>
          <p:cNvSpPr/>
          <p:nvPr/>
        </p:nvSpPr>
        <p:spPr>
          <a:xfrm>
            <a:off x="1781666" y="735289"/>
            <a:ext cx="4392891" cy="1036949"/>
          </a:xfrm>
          <a:prstGeom prst="wedgeRoundRectCallout">
            <a:avLst>
              <a:gd name="adj1" fmla="val -21262"/>
              <a:gd name="adj2" fmla="val 82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smtClean="0">
                <a:solidFill>
                  <a:schemeClr val="tx1"/>
                </a:solidFill>
              </a:rPr>
              <a:t>你知道武漢在哪裡嗎？</a:t>
            </a:r>
            <a:endParaRPr lang="en-HK" sz="3200" dirty="0">
              <a:solidFill>
                <a:schemeClr val="tx1"/>
              </a:solidFill>
            </a:endParaRPr>
          </a:p>
        </p:txBody>
      </p:sp>
      <p:pic>
        <p:nvPicPr>
          <p:cNvPr id="3" name="圖片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95966" y="2227150"/>
            <a:ext cx="3599226" cy="4062048"/>
          </a:xfrm>
          <a:prstGeom prst="rect">
            <a:avLst/>
          </a:prstGeom>
        </p:spPr>
      </p:pic>
    </p:spTree>
    <p:extLst>
      <p:ext uri="{BB962C8B-B14F-4D97-AF65-F5344CB8AC3E}">
        <p14:creationId xmlns:p14="http://schemas.microsoft.com/office/powerpoint/2010/main" val="17181935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F6F219-1728-4B56-AFEC-88982CD0042B}"/>
              </a:ext>
            </a:extLst>
          </p:cNvPr>
          <p:cNvSpPr txBox="1"/>
          <p:nvPr/>
        </p:nvSpPr>
        <p:spPr>
          <a:xfrm>
            <a:off x="1055804" y="216816"/>
            <a:ext cx="4826250" cy="646331"/>
          </a:xfrm>
          <a:prstGeom prst="rect">
            <a:avLst/>
          </a:prstGeom>
          <a:solidFill>
            <a:schemeClr val="accent2">
              <a:lumMod val="60000"/>
              <a:lumOff val="4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600" b="1" i="0" u="sng"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中國及武漢地理資料站</a:t>
            </a:r>
            <a:endParaRPr kumimoji="0" lang="en-HK" sz="3600" b="1" i="0" u="sng"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6" name="Picture 5" descr="A picture containing drawing, table, sign&#10;&#10;Description automatically generated">
            <a:extLst>
              <a:ext uri="{FF2B5EF4-FFF2-40B4-BE49-F238E27FC236}">
                <a16:creationId xmlns:a16="http://schemas.microsoft.com/office/drawing/2014/main" id="{AF9E68EB-340D-4341-B8B4-9F24CBD8C0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70" y="1230515"/>
            <a:ext cx="3889696" cy="4859200"/>
          </a:xfrm>
          <a:prstGeom prst="rect">
            <a:avLst/>
          </a:prstGeom>
        </p:spPr>
      </p:pic>
      <p:sp>
        <p:nvSpPr>
          <p:cNvPr id="7" name="Speech Bubble: Rectangle with Corners Rounded 6">
            <a:extLst>
              <a:ext uri="{FF2B5EF4-FFF2-40B4-BE49-F238E27FC236}">
                <a16:creationId xmlns:a16="http://schemas.microsoft.com/office/drawing/2014/main" id="{0E1413A3-D8E0-4B57-AD70-A59483CF2EEC}"/>
              </a:ext>
            </a:extLst>
          </p:cNvPr>
          <p:cNvSpPr/>
          <p:nvPr/>
        </p:nvSpPr>
        <p:spPr>
          <a:xfrm>
            <a:off x="4047046" y="1866507"/>
            <a:ext cx="4481492" cy="2846895"/>
          </a:xfrm>
          <a:prstGeom prst="wedgeRoundRectCallout">
            <a:avLst>
              <a:gd name="adj1" fmla="val -71810"/>
              <a:gd name="adj2" fmla="val -2927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在以下的幾頁簡報，教師應先向同學介紹一些有關武漢，以至整個中國基本的自然及人文地理知識</a:t>
            </a:r>
            <a:endParaRPr kumimoji="0" lang="en-HK" sz="30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507525567"/>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spDef>
      <a:spPr/>
      <a:bodyPr rtlCol="0" anchor="ctr"/>
      <a:lstStyle>
        <a:defPPr algn="ctr">
          <a:defRPr sz="3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803</TotalTime>
  <Words>3876</Words>
  <Application>Microsoft Office PowerPoint</Application>
  <PresentationFormat>如螢幕大小 (4:3)</PresentationFormat>
  <Paragraphs>242</Paragraphs>
  <Slides>54</Slides>
  <Notes>1</Notes>
  <HiddenSlides>0</HiddenSlides>
  <MMClips>0</MMClips>
  <ScaleCrop>false</ScaleCrop>
  <HeadingPairs>
    <vt:vector size="6" baseType="variant">
      <vt:variant>
        <vt:lpstr>使用字型</vt:lpstr>
      </vt:variant>
      <vt:variant>
        <vt:i4>9</vt:i4>
      </vt:variant>
      <vt:variant>
        <vt:lpstr>佈景主題</vt:lpstr>
      </vt:variant>
      <vt:variant>
        <vt:i4>2</vt:i4>
      </vt:variant>
      <vt:variant>
        <vt:lpstr>投影片標題</vt:lpstr>
      </vt:variant>
      <vt:variant>
        <vt:i4>54</vt:i4>
      </vt:variant>
    </vt:vector>
  </HeadingPairs>
  <TitlesOfParts>
    <vt:vector size="65" baseType="lpstr">
      <vt:lpstr>方正姚体</vt:lpstr>
      <vt:lpstr>华文新魏</vt:lpstr>
      <vt:lpstr>Microsoft JhengHei</vt:lpstr>
      <vt:lpstr>Microsoft JhengHei</vt:lpstr>
      <vt:lpstr>Arial</vt:lpstr>
      <vt:lpstr>Calibri</vt:lpstr>
      <vt:lpstr>Trebuchet MS</vt:lpstr>
      <vt:lpstr>Wingdings</vt:lpstr>
      <vt:lpstr>Wingdings 3</vt:lpstr>
      <vt:lpstr>Facet</vt:lpstr>
      <vt:lpstr>1_Facet</vt:lpstr>
      <vt:lpstr>2019冠狀病毒病 (COVID-19) 的爆發與 數據處理、匯報及分析技能的訓練</vt:lpstr>
      <vt:lpstr>(一) 簡介及背景 – 2019 冠狀病毒病</vt:lpstr>
      <vt:lpstr>(二) 中四至中六地理科的學習建議</vt:lpstr>
      <vt:lpstr>PowerPoint 簡報</vt:lpstr>
      <vt:lpstr>(三) 以冠狀病毒病 (COVID-19) 作為例子研習疾病地理</vt:lpstr>
      <vt:lpstr>知多一點點… …  </vt:lpstr>
      <vt:lpstr>在中國哪個城市首先發現新的 冠狀病毒病？</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冠狀病毒病爆發後的蔓延情況 是怎樣的？</vt:lpstr>
      <vt:lpstr>PowerPoint 簡報</vt:lpstr>
      <vt:lpstr>PowerPoint 簡報</vt:lpstr>
      <vt:lpstr>PowerPoint 簡報</vt:lpstr>
      <vt:lpstr>(1) 點示圖及比例符號圖簡介：</vt:lpstr>
      <vt:lpstr>PowerPoint 簡報</vt:lpstr>
      <vt:lpstr>PowerPoint 簡報</vt:lpstr>
      <vt:lpstr>(2) 等值區域圖簡介：</vt:lpstr>
      <vt:lpstr>PowerPoint 簡報</vt:lpstr>
      <vt:lpstr>(3) 加插了棒形圖的地圖簡介：</vt:lpstr>
      <vt:lpstr>PowerPoint 簡報</vt:lpstr>
      <vt:lpstr>PowerPoint 簡報</vt:lpstr>
      <vt:lpstr>建議可用來繪製圖表的數據來源：</vt:lpstr>
      <vt:lpstr>PowerPoint 簡報</vt:lpstr>
      <vt:lpstr>PowerPoint 簡報</vt:lpstr>
      <vt:lpstr>PowerPoint 簡報</vt:lpstr>
      <vt:lpstr>PowerPoint 簡報</vt:lpstr>
      <vt:lpstr>PowerPoint 簡報</vt:lpstr>
      <vt:lpstr>PowerPoint 簡報</vt:lpstr>
      <vt:lpstr>PowerPoint 簡報</vt:lpstr>
      <vt:lpstr>(四) 通過研習冠狀病毒病來訓練高中地理科學生的數據處理、 匯報及分析技能 (進階訓練)</vt:lpstr>
      <vt:lpstr>PowerPoint 簡報</vt:lpstr>
      <vt:lpstr>PowerPoint 簡報</vt:lpstr>
      <vt:lpstr>PowerPoint 簡報</vt:lpstr>
      <vt:lpstr>PowerPoint 簡報</vt:lpstr>
      <vt:lpstr>PowerPoint 簡報</vt:lpstr>
      <vt:lpstr>PowerPoint 簡報</vt:lpstr>
      <vt:lpstr>PowerPoint 簡報</vt:lpstr>
      <vt:lpstr>PowerPoint 簡報</vt:lpstr>
      <vt:lpstr>&lt;補充資料 -&gt; &lt;傳染病是甚麼？&gt; </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2019新型冠狀病毒 (2019-nCoV) 肺炎 的爆發與疾病地理的研習</dc:title>
  <dc:creator>Jenny Yau</dc:creator>
  <cp:lastModifiedBy>WU, Shuk-ting Connie</cp:lastModifiedBy>
  <cp:revision>212</cp:revision>
  <dcterms:created xsi:type="dcterms:W3CDTF">2020-02-09T10:27:02Z</dcterms:created>
  <dcterms:modified xsi:type="dcterms:W3CDTF">2021-03-24T08:31:08Z</dcterms:modified>
</cp:coreProperties>
</file>